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5" r:id="rId7"/>
    <p:sldMasterId id="2147483737" r:id="rId8"/>
    <p:sldMasterId id="2147483749" r:id="rId9"/>
  </p:sldMasterIdLst>
  <p:notesMasterIdLst>
    <p:notesMasterId r:id="rId70"/>
  </p:notesMasterIdLst>
  <p:sldIdLst>
    <p:sldId id="262" r:id="rId10"/>
    <p:sldId id="263" r:id="rId11"/>
    <p:sldId id="264" r:id="rId12"/>
    <p:sldId id="530" r:id="rId13"/>
    <p:sldId id="531" r:id="rId14"/>
    <p:sldId id="532" r:id="rId15"/>
    <p:sldId id="529" r:id="rId16"/>
    <p:sldId id="554" r:id="rId17"/>
    <p:sldId id="275" r:id="rId18"/>
    <p:sldId id="534" r:id="rId19"/>
    <p:sldId id="261" r:id="rId20"/>
    <p:sldId id="535" r:id="rId21"/>
    <p:sldId id="536" r:id="rId22"/>
    <p:sldId id="537" r:id="rId23"/>
    <p:sldId id="538" r:id="rId24"/>
    <p:sldId id="539" r:id="rId25"/>
    <p:sldId id="540" r:id="rId26"/>
    <p:sldId id="541" r:id="rId27"/>
    <p:sldId id="542" r:id="rId28"/>
    <p:sldId id="543" r:id="rId29"/>
    <p:sldId id="555" r:id="rId30"/>
    <p:sldId id="298" r:id="rId31"/>
    <p:sldId id="407" r:id="rId32"/>
    <p:sldId id="544" r:id="rId33"/>
    <p:sldId id="344" r:id="rId34"/>
    <p:sldId id="545" r:id="rId35"/>
    <p:sldId id="547" r:id="rId36"/>
    <p:sldId id="548" r:id="rId37"/>
    <p:sldId id="549" r:id="rId38"/>
    <p:sldId id="550" r:id="rId39"/>
    <p:sldId id="552" r:id="rId40"/>
    <p:sldId id="285" r:id="rId41"/>
    <p:sldId id="553" r:id="rId42"/>
    <p:sldId id="272" r:id="rId43"/>
    <p:sldId id="266" r:id="rId44"/>
    <p:sldId id="520" r:id="rId45"/>
    <p:sldId id="286" r:id="rId46"/>
    <p:sldId id="265" r:id="rId47"/>
    <p:sldId id="293" r:id="rId48"/>
    <p:sldId id="524" r:id="rId49"/>
    <p:sldId id="288" r:id="rId50"/>
    <p:sldId id="268" r:id="rId51"/>
    <p:sldId id="290" r:id="rId52"/>
    <p:sldId id="289" r:id="rId53"/>
    <p:sldId id="292" r:id="rId54"/>
    <p:sldId id="521" r:id="rId55"/>
    <p:sldId id="522" r:id="rId56"/>
    <p:sldId id="523" r:id="rId57"/>
    <p:sldId id="269" r:id="rId58"/>
    <p:sldId id="291" r:id="rId59"/>
    <p:sldId id="527" r:id="rId60"/>
    <p:sldId id="528" r:id="rId61"/>
    <p:sldId id="257" r:id="rId62"/>
    <p:sldId id="267" r:id="rId63"/>
    <p:sldId id="273" r:id="rId64"/>
    <p:sldId id="258" r:id="rId65"/>
    <p:sldId id="260" r:id="rId66"/>
    <p:sldId id="259" r:id="rId67"/>
    <p:sldId id="274" r:id="rId68"/>
    <p:sldId id="28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ytan Ruppin" initials="ER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0T19:10:31.295" idx="3">
    <p:pos x="5174" y="3966"/>
    <p:text>added Jerby et al (Cell 2014)
and changed the Nature ref... as its only ocnsid=red there, as yet... :-)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E6AA6-FC8A-4E9A-AEE0-04C702D5916E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1EBF-CAEB-47E7-AFB3-42A5F1017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0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GZMA,PRF1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97F087-9C2A-654E-BD81-1F86B9FAF8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7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GZMA,PRF1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97F087-9C2A-654E-BD81-1F86B9FAF8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22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GZMA,PRF1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97F087-9C2A-654E-BD81-1F86B9FAF8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76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don’t think that this is on instance, but it</a:t>
            </a:r>
            <a:r>
              <a:rPr lang="fr-FR" baseline="0" dirty="0"/>
              <a:t>’</a:t>
            </a:r>
            <a:r>
              <a:rPr lang="en-US" baseline="0" dirty="0"/>
              <a:t>s a general phenomenon where perturbation of one gene like ERBB2 is lethal and it can be rescued by over-activation of other genes.  In this fig, we are showing activity state of Gene A (low activation … ). Even in yeast, such </a:t>
            </a:r>
            <a:r>
              <a:rPr lang="en-US" baseline="0" dirty="0" err="1"/>
              <a:t>phenomeon</a:t>
            </a:r>
            <a:r>
              <a:rPr lang="en-US" baseline="0" dirty="0"/>
              <a:t> appears  commonly where </a:t>
            </a:r>
            <a:r>
              <a:rPr lang="en-US" baseline="0" dirty="0" err="1"/>
              <a:t>knowout</a:t>
            </a:r>
            <a:r>
              <a:rPr lang="en-US" baseline="0" dirty="0"/>
              <a:t> of gene is lethal, but knockout of same gene  along with knockout of other gene is viable. We set out to identify such interaction in </a:t>
            </a:r>
            <a:r>
              <a:rPr lang="en-US" baseline="0" dirty="0" err="1"/>
              <a:t>genomewide</a:t>
            </a:r>
            <a:r>
              <a:rPr lang="en-US" baseline="0" dirty="0"/>
              <a:t> </a:t>
            </a:r>
            <a:r>
              <a:rPr lang="en-US" baseline="0" dirty="0" err="1"/>
              <a:t>faishon</a:t>
            </a:r>
            <a:r>
              <a:rPr lang="en-US" baseline="0" dirty="0"/>
              <a:t>. Note here that SR </a:t>
            </a:r>
            <a:r>
              <a:rPr lang="en-US" baseline="0" dirty="0" err="1"/>
              <a:t>intereaction</a:t>
            </a:r>
            <a:r>
              <a:rPr lang="en-US" baseline="0" dirty="0"/>
              <a:t> of one kind, essentially rescue can happen with over or under expression and so is lethality. Therefore there are 4 kind of SR interactions.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8331A-9929-324C-A063-2A4E2F2E5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7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3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My talk is composed of 3 parts: </a:t>
            </a:r>
          </a:p>
          <a:p>
            <a:pPr marL="228600" indent="-228600">
              <a:buAutoNum type="arabicPeriod"/>
            </a:pPr>
            <a:r>
              <a:rPr lang="en-US" baseline="0" dirty="0"/>
              <a:t>SL network identification from TCGA data</a:t>
            </a:r>
          </a:p>
          <a:p>
            <a:pPr marL="228600" indent="-228600">
              <a:buAutoNum type="arabicPeriod"/>
            </a:pPr>
            <a:r>
              <a:rPr lang="en-US" baseline="0" dirty="0"/>
              <a:t>Network validation using in vitro/in vivo data</a:t>
            </a:r>
          </a:p>
          <a:p>
            <a:pPr marL="228600" indent="-228600">
              <a:buAutoNum type="arabicPeriod"/>
            </a:pPr>
            <a:r>
              <a:rPr lang="en-US" baseline="0" dirty="0"/>
              <a:t>Applying the network to predict drug response in patients.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8331A-9929-324C-A063-2A4E2F2E5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7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7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came up with a</a:t>
            </a:r>
            <a:r>
              <a:rPr lang="en-US" baseline="0" dirty="0"/>
              <a:t> new SL inference pipeline termed ISLE. It is composed of 4 statistical screenings:</a:t>
            </a:r>
          </a:p>
          <a:p>
            <a:endParaRPr lang="en-US" baseline="0" dirty="0"/>
          </a:p>
          <a:p>
            <a:r>
              <a:rPr lang="en-US" baseline="0" dirty="0"/>
              <a:t>We first search for gene pairs via large scale shRNA screening data , where one gene leads the cancer cells to dependent on another gene. </a:t>
            </a:r>
          </a:p>
          <a:p>
            <a:endParaRPr lang="en-US" baseline="0" dirty="0"/>
          </a:p>
          <a:p>
            <a:r>
              <a:rPr lang="en-US" baseline="0" dirty="0"/>
              <a:t>We then analyze TCGA omics and survival data and search for the candidate pairs that satisfy the following two conditions:</a:t>
            </a:r>
            <a:endParaRPr lang="en-US" dirty="0"/>
          </a:p>
          <a:p>
            <a:endParaRPr lang="en-US" dirty="0"/>
          </a:p>
          <a:p>
            <a:r>
              <a:rPr lang="en-US" dirty="0"/>
              <a:t>First, we search </a:t>
            </a:r>
            <a:r>
              <a:rPr lang="en-US" baseline="0" dirty="0"/>
              <a:t>for pairs that are lost together significantly less than expected, testifying that their co-loss is selected against and they may be synthetic lethal.</a:t>
            </a:r>
          </a:p>
          <a:p>
            <a:r>
              <a:rPr lang="en-US" baseline="0" dirty="0"/>
              <a:t>Second, we search for the gene pairs whose co-inactivation is associated with better prognosis, testifying to their functional significance.</a:t>
            </a:r>
          </a:p>
          <a:p>
            <a:endParaRPr lang="en-US" baseline="0" dirty="0"/>
          </a:p>
          <a:p>
            <a:r>
              <a:rPr lang="en-US" baseline="0" dirty="0"/>
              <a:t>1. It would be more likely to work in clinic (needs to be validated)</a:t>
            </a:r>
          </a:p>
          <a:p>
            <a:r>
              <a:rPr lang="en-US" baseline="0" dirty="0"/>
              <a:t>2. It is more general, we are searching for SL pairs that are more general across multiple cancer types and cell lines. </a:t>
            </a:r>
          </a:p>
          <a:p>
            <a:endParaRPr lang="en-US" baseline="0" dirty="0"/>
          </a:p>
          <a:p>
            <a:r>
              <a:rPr lang="en-US" baseline="0" dirty="0"/>
              <a:t>We additionally filter the pairs based on their similarity in phylogenetic profiles.</a:t>
            </a:r>
          </a:p>
          <a:p>
            <a:endParaRPr lang="en-US" baseline="0" dirty="0"/>
          </a:p>
          <a:p>
            <a:r>
              <a:rPr lang="en-US" baseline="0" dirty="0"/>
              <a:t>The resulting genome-wide SL network is composed of 2200 interactions between 2000 genes, and enriched with cell adhesion and cell cycle regulation processes, which are important for cell proliferation and migration.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25820-9487-F943-9FE9-30761E850E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7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4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78E7-DB0B-1640-A312-65DA38DF518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21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1C2B-477E-4541-A10F-DE291281A3B1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DEEE-E28B-42DA-BEE4-E2E302885775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832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3E7FF-6F03-F342-AD6B-15F0ABE8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D338E-09B9-A040-8A4B-32FDF167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E3FD7-CF30-A541-9AF3-6C7FFD93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606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B57F-78C5-CF49-AFB0-9EE58E43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1A97-807D-EA48-84EF-C345FD63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27B9E-853E-E04A-92B3-B59CEB62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1873F-75B1-5A4B-8F23-63FD7EF8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C6637-E2EC-0447-A4A6-85E086F4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11E40-0A14-D347-ABD8-3CD371F8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915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EA34-6FC3-C64D-A864-A2CD5B9B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C2B15-03DD-F24D-B377-6E86C5FF7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3DE9D-B10B-F04C-AE97-931A52762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ED212-74F8-B549-8D3B-B0417E45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CFB4A-ECDA-8B4A-9F5E-AE4B561D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44DDE-17E8-224B-8518-55F6368E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532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0ED2-25B4-6545-8783-588B4B72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D725-4BCD-B340-9E04-F2736058A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F8D95-CC9A-7845-9AB5-7FD03C0D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36F47-6246-494E-8E02-E1E21FFA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EBDF-8C1C-FA48-8C0D-EBE79C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943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17395-147F-304B-89FA-44D2EEDD1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CB7FD-8ED4-E741-99DC-F5CDDFEC1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F5D39-4673-CE4F-A5A3-43015D21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121F6-9E37-D64F-A2C8-0F637F2A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874FD-C443-0146-9AC2-B881A8E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8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72E2-C2A7-4326-84FD-DDF4024BDECF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66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B45A-296B-448D-B6E4-1D939FD304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62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00F4-9B3B-4CB2-9DEC-75A8BA2728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1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11CA-D2A9-4361-90AB-C9049ACE13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50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35A1-D4BF-4A72-B2A4-2580020607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0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3BE3-576F-4846-B8E8-7ED5DA9C76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2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E84BA-B4DF-4108-84D1-4122CDF1CC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0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D235-5CF3-434E-AA2C-D4967A9E086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0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9E49-43B2-47F9-8F95-971A8B8EF8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FD4D-3CFB-480C-9380-CF54B35529BC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8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0991A-3FB8-428B-82FB-FB55062FAC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2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0E80-F1EB-470F-B0DC-10732847DA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038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8619-5793-48AF-B2D2-6A1026C2CA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9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DD42-FE53-48E7-A389-D7D47CE37E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79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9072-2D39-4949-9EB7-DFC3A72EC4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2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5DDC9-F659-4885-814B-04E588626C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47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235B-FCB8-4457-AF79-FD187A0603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0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AF1C-BD09-4018-B625-B50E2D4612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042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D58D-0611-4FA2-8276-E4F98E1CDC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94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C70-D46D-4123-81B7-C8BC1ED07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47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884A-A245-434F-8ACE-C9C89628D760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5A6B-EE2F-4E56-82A9-EE8E8CE8E5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62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77BA-8B18-4C17-88D1-BE93865E40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36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D7AC-6FCA-4C40-B0FB-7DA89EF82D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383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4D3-1485-479D-BC5D-95BF580E5E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02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96E7-A4BB-48A9-9D9B-1EFD3CD62B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10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902C-7A9E-41EA-BEC2-E1306EE38F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10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D844-DD6F-471A-8149-FC1F43A13E9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110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1EA2-003D-487C-B720-1C900F31F7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48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A8C2-5EC2-43C9-86BE-D5E60B4F42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4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02DB-BB2A-4824-8601-3873ED767E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2CA3-20EE-46D3-8B93-C14B09171DBB}" type="datetime1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909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563AF-3773-4623-8A2E-7A6596F50A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43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2ACF-9AE2-489E-B517-DF30476721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60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986B-6883-488E-8AB3-A011050FCEA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205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6849B-BBA4-4480-9EAF-F77618E438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4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5620-1B8F-43EB-8280-BEDA3AFD523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95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35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77655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0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0521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15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87B-AA8B-431A-AAD6-B5CF071013A5}" type="datetime1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15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5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38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0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45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0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1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0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09"/>
            <a:ext cx="8911687" cy="12808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1"/>
            <a:ext cx="8915400" cy="37776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7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1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71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1"/>
            <a:ext cx="4313864" cy="377762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2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182-FB3E-49D0-84F3-CF15733A46DF}" type="datetime1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66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7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9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70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518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26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9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4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8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9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06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7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87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7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37157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1"/>
            <a:ext cx="8915400" cy="7296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46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1"/>
            <a:ext cx="8915400" cy="7296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1183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1"/>
            <a:ext cx="8915400" cy="7296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7C81-8437-46BC-BA52-35DA1F521405}" type="datetime1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735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47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6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6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20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1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4DE5CF74-3259-264A-8CC7-9CCAFD6C8EF0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E49C482D-3383-FB45-AEDC-C6B89077C6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78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A89F073E-9AEC-344C-A31E-2FD9B6D55F8D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FBD0958F-A5A8-7446-B6F1-E84D440268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20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12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0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744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659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572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484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400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314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4540422C-3518-8E46-9BCD-BF164A1934E6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BAB8ED81-8564-1D49-8DBA-1A2A8DD8DE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321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09184BFD-1098-0540-B32A-691B2ECAB3ED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713608EF-B7A7-CD46-BF1E-4E395BC2D8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3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23" indent="0">
              <a:buNone/>
              <a:defRPr sz="2667" b="1"/>
            </a:lvl2pPr>
            <a:lvl3pPr marL="1218300" indent="0">
              <a:buNone/>
              <a:defRPr sz="2400" b="1"/>
            </a:lvl3pPr>
            <a:lvl4pPr marL="1827440" indent="0">
              <a:buNone/>
              <a:defRPr sz="2133" b="1"/>
            </a:lvl4pPr>
            <a:lvl5pPr marL="2436598" indent="0">
              <a:buNone/>
              <a:defRPr sz="2133" b="1"/>
            </a:lvl5pPr>
            <a:lvl6pPr marL="3045720" indent="0">
              <a:buNone/>
              <a:defRPr sz="2133" b="1"/>
            </a:lvl6pPr>
            <a:lvl7pPr marL="3654843" indent="0">
              <a:buNone/>
              <a:defRPr sz="2133" b="1"/>
            </a:lvl7pPr>
            <a:lvl8pPr marL="4264000" indent="0">
              <a:buNone/>
              <a:defRPr sz="2133" b="1"/>
            </a:lvl8pPr>
            <a:lvl9pPr marL="487314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23" indent="0">
              <a:buNone/>
              <a:defRPr sz="2667" b="1"/>
            </a:lvl2pPr>
            <a:lvl3pPr marL="1218300" indent="0">
              <a:buNone/>
              <a:defRPr sz="2400" b="1"/>
            </a:lvl3pPr>
            <a:lvl4pPr marL="1827440" indent="0">
              <a:buNone/>
              <a:defRPr sz="2133" b="1"/>
            </a:lvl4pPr>
            <a:lvl5pPr marL="2436598" indent="0">
              <a:buNone/>
              <a:defRPr sz="2133" b="1"/>
            </a:lvl5pPr>
            <a:lvl6pPr marL="3045720" indent="0">
              <a:buNone/>
              <a:defRPr sz="2133" b="1"/>
            </a:lvl6pPr>
            <a:lvl7pPr marL="3654843" indent="0">
              <a:buNone/>
              <a:defRPr sz="2133" b="1"/>
            </a:lvl7pPr>
            <a:lvl8pPr marL="4264000" indent="0">
              <a:buNone/>
              <a:defRPr sz="2133" b="1"/>
            </a:lvl8pPr>
            <a:lvl9pPr marL="487314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E766889E-02FF-394B-BA60-4516021F1F3A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3E091235-1B3F-EA46-9100-A766515067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906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3F6A1F65-C723-F843-B606-503A97FDAA7C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12DA6666-90AC-3B4F-B139-3CB205E19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40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96934236-D354-8349-9AAB-2BCBCE7F6E62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FB1AF0F2-0E5E-FB4D-9555-53B36CE8D9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30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01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123" indent="0">
              <a:buNone/>
              <a:defRPr sz="1600"/>
            </a:lvl2pPr>
            <a:lvl3pPr marL="1218300" indent="0">
              <a:buNone/>
              <a:defRPr sz="1333"/>
            </a:lvl3pPr>
            <a:lvl4pPr marL="1827440" indent="0">
              <a:buNone/>
              <a:defRPr sz="1200"/>
            </a:lvl4pPr>
            <a:lvl5pPr marL="2436598" indent="0">
              <a:buNone/>
              <a:defRPr sz="1200"/>
            </a:lvl5pPr>
            <a:lvl6pPr marL="3045720" indent="0">
              <a:buNone/>
              <a:defRPr sz="1200"/>
            </a:lvl6pPr>
            <a:lvl7pPr marL="3654843" indent="0">
              <a:buNone/>
              <a:defRPr sz="1200"/>
            </a:lvl7pPr>
            <a:lvl8pPr marL="4264000" indent="0">
              <a:buNone/>
              <a:defRPr sz="1200"/>
            </a:lvl8pPr>
            <a:lvl9pPr marL="487314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F352B831-2542-784C-BD3B-1B1776D5325A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0B3A9B50-061D-0D4A-A989-BC9C793B76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25E6-801A-43D7-9EB7-62107789C5DA}" type="datetime1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40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123" indent="0">
              <a:buNone/>
              <a:defRPr sz="3733"/>
            </a:lvl2pPr>
            <a:lvl3pPr marL="1218300" indent="0">
              <a:buNone/>
              <a:defRPr sz="3200"/>
            </a:lvl3pPr>
            <a:lvl4pPr marL="1827440" indent="0">
              <a:buNone/>
              <a:defRPr sz="2667"/>
            </a:lvl4pPr>
            <a:lvl5pPr marL="2436598" indent="0">
              <a:buNone/>
              <a:defRPr sz="2667"/>
            </a:lvl5pPr>
            <a:lvl6pPr marL="3045720" indent="0">
              <a:buNone/>
              <a:defRPr sz="2667"/>
            </a:lvl6pPr>
            <a:lvl7pPr marL="3654843" indent="0">
              <a:buNone/>
              <a:defRPr sz="2667"/>
            </a:lvl7pPr>
            <a:lvl8pPr marL="4264000" indent="0">
              <a:buNone/>
              <a:defRPr sz="2667"/>
            </a:lvl8pPr>
            <a:lvl9pPr marL="4873141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26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123" indent="0">
              <a:buNone/>
              <a:defRPr sz="1600"/>
            </a:lvl2pPr>
            <a:lvl3pPr marL="1218300" indent="0">
              <a:buNone/>
              <a:defRPr sz="1333"/>
            </a:lvl3pPr>
            <a:lvl4pPr marL="1827440" indent="0">
              <a:buNone/>
              <a:defRPr sz="1200"/>
            </a:lvl4pPr>
            <a:lvl5pPr marL="2436598" indent="0">
              <a:buNone/>
              <a:defRPr sz="1200"/>
            </a:lvl5pPr>
            <a:lvl6pPr marL="3045720" indent="0">
              <a:buNone/>
              <a:defRPr sz="1200"/>
            </a:lvl6pPr>
            <a:lvl7pPr marL="3654843" indent="0">
              <a:buNone/>
              <a:defRPr sz="1200"/>
            </a:lvl7pPr>
            <a:lvl8pPr marL="4264000" indent="0">
              <a:buNone/>
              <a:defRPr sz="1200"/>
            </a:lvl8pPr>
            <a:lvl9pPr marL="487314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7E2F2B7A-0094-C944-851C-FA1FE7B481B5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B2C965F4-8260-A94E-A597-40EDD138D0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487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40E575BE-9E0F-C24A-A2F7-8D5009AB3C28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6E7D285E-B159-3940-87DB-451BF0B854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87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9334CEAA-EA4C-A345-913C-508402175265}" type="datetime1">
              <a:rPr lang="en-US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r>
              <a:rPr lang="en-US"/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218300">
              <a:defRPr>
                <a:latin typeface="Arial" charset="0"/>
              </a:defRPr>
            </a:lvl1pPr>
          </a:lstStyle>
          <a:p>
            <a:fld id="{DD4A2F20-606B-974A-8C9F-93A5669BF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01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1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5D36-DA8F-9D46-AA71-B77D10FF2591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23911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4AAFE-C1F0-6742-9574-C747B5C21A9B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54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12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0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744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659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572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484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400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314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2E54-2BA2-324A-B8F0-DBCF2B49E294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1824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042DF-8B4F-1D4B-91F6-DBEDA009A3E3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92651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23" indent="0">
              <a:buNone/>
              <a:defRPr sz="2667" b="1"/>
            </a:lvl2pPr>
            <a:lvl3pPr marL="1218300" indent="0">
              <a:buNone/>
              <a:defRPr sz="2400" b="1"/>
            </a:lvl3pPr>
            <a:lvl4pPr marL="1827440" indent="0">
              <a:buNone/>
              <a:defRPr sz="2133" b="1"/>
            </a:lvl4pPr>
            <a:lvl5pPr marL="2436598" indent="0">
              <a:buNone/>
              <a:defRPr sz="2133" b="1"/>
            </a:lvl5pPr>
            <a:lvl6pPr marL="3045720" indent="0">
              <a:buNone/>
              <a:defRPr sz="2133" b="1"/>
            </a:lvl6pPr>
            <a:lvl7pPr marL="3654843" indent="0">
              <a:buNone/>
              <a:defRPr sz="2133" b="1"/>
            </a:lvl7pPr>
            <a:lvl8pPr marL="4264000" indent="0">
              <a:buNone/>
              <a:defRPr sz="2133" b="1"/>
            </a:lvl8pPr>
            <a:lvl9pPr marL="487314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23" indent="0">
              <a:buNone/>
              <a:defRPr sz="2667" b="1"/>
            </a:lvl2pPr>
            <a:lvl3pPr marL="1218300" indent="0">
              <a:buNone/>
              <a:defRPr sz="2400" b="1"/>
            </a:lvl3pPr>
            <a:lvl4pPr marL="1827440" indent="0">
              <a:buNone/>
              <a:defRPr sz="2133" b="1"/>
            </a:lvl4pPr>
            <a:lvl5pPr marL="2436598" indent="0">
              <a:buNone/>
              <a:defRPr sz="2133" b="1"/>
            </a:lvl5pPr>
            <a:lvl6pPr marL="3045720" indent="0">
              <a:buNone/>
              <a:defRPr sz="2133" b="1"/>
            </a:lvl6pPr>
            <a:lvl7pPr marL="3654843" indent="0">
              <a:buNone/>
              <a:defRPr sz="2133" b="1"/>
            </a:lvl7pPr>
            <a:lvl8pPr marL="4264000" indent="0">
              <a:buNone/>
              <a:defRPr sz="2133" b="1"/>
            </a:lvl8pPr>
            <a:lvl9pPr marL="487314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440F-BDF6-3342-BB48-EB02E0AA132A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910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C817-1014-274E-9B0B-94B320CBF04F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1769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29F9C-E4E6-8A43-BDA0-63308FD23D88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79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648-CB5C-42A0-B61C-6E868211FCCD}" type="datetime1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84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01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123" indent="0">
              <a:buNone/>
              <a:defRPr sz="1600"/>
            </a:lvl2pPr>
            <a:lvl3pPr marL="1218300" indent="0">
              <a:buNone/>
              <a:defRPr sz="1333"/>
            </a:lvl3pPr>
            <a:lvl4pPr marL="1827440" indent="0">
              <a:buNone/>
              <a:defRPr sz="1200"/>
            </a:lvl4pPr>
            <a:lvl5pPr marL="2436598" indent="0">
              <a:buNone/>
              <a:defRPr sz="1200"/>
            </a:lvl5pPr>
            <a:lvl6pPr marL="3045720" indent="0">
              <a:buNone/>
              <a:defRPr sz="1200"/>
            </a:lvl6pPr>
            <a:lvl7pPr marL="3654843" indent="0">
              <a:buNone/>
              <a:defRPr sz="1200"/>
            </a:lvl7pPr>
            <a:lvl8pPr marL="4264000" indent="0">
              <a:buNone/>
              <a:defRPr sz="1200"/>
            </a:lvl8pPr>
            <a:lvl9pPr marL="487314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2E3B-E63B-EE41-999D-010CEE889047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7245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123" indent="0">
              <a:buNone/>
              <a:defRPr sz="3733"/>
            </a:lvl2pPr>
            <a:lvl3pPr marL="1218300" indent="0">
              <a:buNone/>
              <a:defRPr sz="3200"/>
            </a:lvl3pPr>
            <a:lvl4pPr marL="1827440" indent="0">
              <a:buNone/>
              <a:defRPr sz="2667"/>
            </a:lvl4pPr>
            <a:lvl5pPr marL="2436598" indent="0">
              <a:buNone/>
              <a:defRPr sz="2667"/>
            </a:lvl5pPr>
            <a:lvl6pPr marL="3045720" indent="0">
              <a:buNone/>
              <a:defRPr sz="2667"/>
            </a:lvl6pPr>
            <a:lvl7pPr marL="3654843" indent="0">
              <a:buNone/>
              <a:defRPr sz="2667"/>
            </a:lvl7pPr>
            <a:lvl8pPr marL="4264000" indent="0">
              <a:buNone/>
              <a:defRPr sz="2667"/>
            </a:lvl8pPr>
            <a:lvl9pPr marL="4873141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27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123" indent="0">
              <a:buNone/>
              <a:defRPr sz="1600"/>
            </a:lvl2pPr>
            <a:lvl3pPr marL="1218300" indent="0">
              <a:buNone/>
              <a:defRPr sz="1333"/>
            </a:lvl3pPr>
            <a:lvl4pPr marL="1827440" indent="0">
              <a:buNone/>
              <a:defRPr sz="1200"/>
            </a:lvl4pPr>
            <a:lvl5pPr marL="2436598" indent="0">
              <a:buNone/>
              <a:defRPr sz="1200"/>
            </a:lvl5pPr>
            <a:lvl6pPr marL="3045720" indent="0">
              <a:buNone/>
              <a:defRPr sz="1200"/>
            </a:lvl6pPr>
            <a:lvl7pPr marL="3654843" indent="0">
              <a:buNone/>
              <a:defRPr sz="1200"/>
            </a:lvl7pPr>
            <a:lvl8pPr marL="4264000" indent="0">
              <a:buNone/>
              <a:defRPr sz="1200"/>
            </a:lvl8pPr>
            <a:lvl9pPr marL="487314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535C-86C2-3D48-B304-7C2984BBBD3A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06424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2C58-A578-AC40-86CC-ECCD24947E72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328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573A-44B9-E045-B2B1-18A8921A1261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1/21/2019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9120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DF34-54CA-1B4C-B54C-31DBAAD5A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5F7D1-1A76-D549-AF00-B4E442B9C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30FA-BD61-664A-9595-F478722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DC72B-34DD-D74C-9A56-702B35D1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DA61-E441-F448-B7E9-9CD46DF5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512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EBCB-E5F4-AF47-8DD7-2FFD3E5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D325-F685-0D43-9641-475234403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110AE-B826-0B4C-A72D-1C8FBA26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5EE5-ABF3-8C4C-A926-61E4230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12BCD-A785-1948-A1CF-451D4DF7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35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C209-DFD1-D94D-AB5C-4CD8DE9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73743-83FE-9C43-A23F-B6E5498A1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7EAAB-8AB7-7045-872B-5F5061BA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A44C2-BED3-BA42-B61E-4C479443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26DB-84D0-AA47-A535-5D6E785E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178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60BD-CBDB-274C-966B-8C3B67AB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ACE3-7E63-AF46-98D2-EDAAFB2AE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9C2B2-65E6-6940-A008-1038E9FDA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5DD5-B572-5146-8873-9C405182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24D57-9959-A84B-8F45-97A1523E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AFCFA-0ADD-194B-9D51-B1FF9E9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996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B14A-807B-8F48-A025-F30346C5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B8396-9E3E-D547-BCE0-D4F0C6720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6B5DC-6F51-F64E-A7A5-BEDC23721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B1773-808D-1147-AC89-2F5990F73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7F20D-5434-3840-8FC1-31AAEE962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2D95E-C8E4-9F42-8425-913B509D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8D09B-DA43-4C4C-9647-B25D0685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21DD9-7DB4-DD4E-ACD9-AF479013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8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390C-9B36-AC4B-BC6D-7A819C2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EB20D-7ACC-EC4F-88C6-0BC2763E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99B6-F4A0-9B4B-B2AF-7E0288AE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31968-BA37-A74F-AA8A-FD3B80C4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0A21-CEFD-4BA0-B04F-21B6F8CF3AA4}" type="datetime1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3DCBB-3D73-4398-A9E2-26CEBD4C1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1976D-9517-46D0-8C37-EB77FA3646D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54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7C113-D1DE-45CC-A46D-AEA75B5A72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01EB6-D475-44EC-BFD6-58B3CF650B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1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AE742CA-5E68-4B3B-A05A-C25B8885178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E1EBE82-8652-4EC8-B8BB-702D36C56CD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48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1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5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09"/>
            <a:ext cx="8911687" cy="1280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8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1EF0-5033-8740-9AC6-41BE6BF7AC52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3EF1521-86F5-3742-B206-7B4DD3F1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82" tIns="45691" rIns="91382" bIns="4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82" tIns="45691" rIns="91382" bIns="45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wrap="square" lIns="91382" tIns="45691" rIns="91382" bIns="45691" numCol="1" anchor="ctr" anchorCtr="0" compatLnSpc="1">
            <a:prstTxWarp prst="textNoShape">
              <a:avLst/>
            </a:prstTxWarp>
          </a:bodyPr>
          <a:lstStyle>
            <a:lvl1pPr defTabSz="609123" eaLnBrk="1" hangingPunct="1">
              <a:defRPr sz="16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F7BD43-B9CC-A345-A9D7-CA0571363565}" type="datetime1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1/21/2019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wrap="square" lIns="91382" tIns="45691" rIns="91382" bIns="45691" numCol="1" anchor="ctr" anchorCtr="0" compatLnSpc="1">
            <a:prstTxWarp prst="textNoShape">
              <a:avLst/>
            </a:prstTxWarp>
          </a:bodyPr>
          <a:lstStyle>
            <a:lvl1pPr algn="ctr" defTabSz="609123" eaLnBrk="1" hangingPunct="1">
              <a:defRPr sz="16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charset="0"/>
                <a:cs typeface="ＭＳ Ｐゴシック" charset="0"/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382" tIns="45691" rIns="91382" bIns="45691" numCol="1" anchor="ctr" anchorCtr="0" compatLnSpc="1">
            <a:prstTxWarp prst="textNoShape">
              <a:avLst/>
            </a:prstTxWarp>
          </a:bodyPr>
          <a:lstStyle>
            <a:lvl1pPr algn="r" defTabSz="609123" eaLnBrk="1" hangingPunct="1">
              <a:defRPr sz="16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32316E-683A-DA43-9971-2DAF823C0170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ctr" defTabSz="609123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Calibri" charset="0"/>
          <a:ea typeface="ＭＳ Ｐゴシック" charset="0"/>
          <a:cs typeface="Times New Roman" charset="0"/>
        </a:defRPr>
      </a:lvl1pPr>
      <a:lvl2pPr algn="ctr" defTabSz="609123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ＭＳ Ｐゴシック" charset="0"/>
          <a:cs typeface="Times New Roman" pitchFamily="18" charset="0"/>
        </a:defRPr>
      </a:lvl2pPr>
      <a:lvl3pPr algn="ctr" defTabSz="609123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ＭＳ Ｐゴシック" charset="0"/>
          <a:cs typeface="Times New Roman" pitchFamily="18" charset="0"/>
        </a:defRPr>
      </a:lvl3pPr>
      <a:lvl4pPr algn="ctr" defTabSz="609123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ＭＳ Ｐゴシック" charset="0"/>
          <a:cs typeface="Times New Roman" pitchFamily="18" charset="0"/>
        </a:defRPr>
      </a:lvl4pPr>
      <a:lvl5pPr algn="ctr" defTabSz="609123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ＭＳ Ｐゴシック" charset="0"/>
          <a:cs typeface="Times New Roman" pitchFamily="18" charset="0"/>
        </a:defRPr>
      </a:lvl5pPr>
      <a:lvl6pPr marL="609123" algn="ctr" defTabSz="609123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1218300" algn="ctr" defTabSz="609123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827440" algn="ctr" defTabSz="609123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2436598" algn="ctr" defTabSz="609123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456843" indent="-456843" algn="l" defTabSz="60912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Calibri" charset="0"/>
          <a:ea typeface="ＭＳ Ｐゴシック" charset="0"/>
          <a:cs typeface="Arial" charset="0"/>
        </a:defRPr>
      </a:lvl1pPr>
      <a:lvl2pPr marL="989878" indent="-380720" algn="l" defTabSz="60912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marL="1522861" indent="-304560" algn="l" defTabSz="60912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marL="2132000" indent="-304560" algn="l" defTabSz="60912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marL="2741158" indent="-304560" algn="l" defTabSz="60912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335028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5944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6858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772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123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30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44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598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72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843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00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141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82" tIns="45691" rIns="91382" bIns="4569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82" tIns="45691" rIns="91382" bIns="4569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82" tIns="45691" rIns="91382" bIns="45691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123"/>
            <a:fld id="{28A45DF1-0782-9D46-B331-BD7A2C72DDA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123"/>
              <a:t>1/21/2019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82" tIns="45691" rIns="91382" bIns="4569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123"/>
            <a:r>
              <a:rPr lang="en-US">
                <a:solidFill>
                  <a:prstClr val="white">
                    <a:tint val="75000"/>
                  </a:prstClr>
                </a:solidFill>
              </a:rPr>
              <a:t>The Ruppin lab –confidential – do not distribute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82" tIns="45691" rIns="91382" bIns="4569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123"/>
            <a:fld id="{9E4C4379-18E1-4B40-B28B-CFF1A4FBF2D1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123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50"/>
            <a:ext cx="12192000" cy="2746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r" defTabSz="609123"/>
            <a:r>
              <a:rPr lang="en-US" sz="2133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lethal interactions</a:t>
            </a:r>
            <a:endParaRPr lang="en-US" sz="2133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016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ctr" defTabSz="609123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843" indent="-456843" algn="l" defTabSz="609123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9878" indent="-380720" algn="l" defTabSz="609123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2861" indent="-304560" algn="l" defTabSz="60912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000" indent="-304560" algn="l" defTabSz="609123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1158" indent="-304560" algn="l" defTabSz="609123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028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5944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6858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7720" indent="-304560" algn="l" defTabSz="60912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123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30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44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598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72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843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000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141" algn="l" defTabSz="6091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2BAB2-521C-384D-B870-B7706ED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529E-5576-724C-8993-7DB3EE8E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3005-ED34-904B-9C24-2A9B58AF4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14358-EEA9-914A-91CC-BB958768C6D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8E91E-3AE3-CA4F-A203-3A4E89B1F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17B0-77B0-774D-AF5A-30E11A1BA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D016-46CF-5B47-8856-40068B67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4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s.org/profession/data/annual-survey/2016Survey-FacultySalaries-Report.pdf" TargetMode="Externa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5760"/>
            <a:ext cx="103632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What Does NCI’s  Cancer Data Science Laboratory Do?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599" y="4724400"/>
            <a:ext cx="8564881" cy="1767840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Alejandro A. Schäffer</a:t>
            </a:r>
          </a:p>
          <a:p>
            <a:r>
              <a:rPr lang="en-US" i="1" dirty="0">
                <a:solidFill>
                  <a:schemeClr val="tx1"/>
                </a:solidFill>
              </a:rPr>
              <a:t>Staff Scientist</a:t>
            </a:r>
          </a:p>
          <a:p>
            <a:r>
              <a:rPr lang="en-US" i="1" dirty="0">
                <a:solidFill>
                  <a:schemeClr val="tx1"/>
                </a:solidFill>
              </a:rPr>
              <a:t>Formerly: NCBI, NLM, NIH</a:t>
            </a:r>
          </a:p>
          <a:p>
            <a:r>
              <a:rPr lang="en-US" i="1" dirty="0">
                <a:solidFill>
                  <a:schemeClr val="tx1"/>
                </a:solidFill>
              </a:rPr>
              <a:t>Now: CDSL, CCR, NCI, NIH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4719" y="2316480"/>
            <a:ext cx="6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2400" y="2926080"/>
            <a:ext cx="1022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(by the way) What Is Cancer Data Science?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94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81" y="0"/>
            <a:ext cx="11744735" cy="680944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Metastatic melanoma spontaneous regression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9429" y="643717"/>
            <a:ext cx="9864059" cy="6020889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13.8-50% of primary melanomas are found to have clinically and histologically identifiable regression (3.7 to 15%  for complete spontaneous regression). 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Melanoma is accounted for 11% of the cases of spontaneous regression of metastases exceeded only by </a:t>
            </a:r>
            <a:r>
              <a:rPr lang="en-US" sz="2667" spc="-133" dirty="0" err="1">
                <a:solidFill>
                  <a:srgbClr val="766F54"/>
                </a:solidFill>
                <a:latin typeface="Century Gothic"/>
              </a:rPr>
              <a:t>hypernephroma</a:t>
            </a: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 and </a:t>
            </a:r>
            <a:r>
              <a:rPr lang="en-US" sz="2667" spc="-133" dirty="0" err="1">
                <a:solidFill>
                  <a:srgbClr val="766F54"/>
                </a:solidFill>
                <a:latin typeface="Century Gothic"/>
              </a:rPr>
              <a:t>neuroblastoma</a:t>
            </a: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Melanoma spontaneous regression is believed to</a:t>
            </a:r>
            <a:r>
              <a:rPr lang="he-IL" sz="2667" spc="-133" dirty="0">
                <a:solidFill>
                  <a:srgbClr val="766F54"/>
                </a:solidFill>
                <a:latin typeface="Century Gothic"/>
                <a:cs typeface="Gisha" panose="020B0502040204020203" pitchFamily="34" charset="-79"/>
              </a:rPr>
              <a:t> </a:t>
            </a: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be a result of activated immune response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Evidence of metastatic melanoma patients achieving spontaneous regression after infections, fevers and vaccinations</a:t>
            </a:r>
          </a:p>
          <a:p>
            <a:pPr marL="609585" indent="-609585" defTabSz="1219170">
              <a:buFontTx/>
              <a:buChar char="•"/>
            </a:pPr>
            <a:r>
              <a:rPr lang="en-US" sz="2667" b="1" spc="-133" dirty="0">
                <a:solidFill>
                  <a:srgbClr val="766F54"/>
                </a:solidFill>
                <a:latin typeface="Century Gothic"/>
              </a:rPr>
              <a:t>Unfortunately – No available data</a:t>
            </a:r>
          </a:p>
          <a:p>
            <a:pPr marL="609585" indent="-609585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8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27" y="100621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 err="1"/>
              <a:t>Neuroblastoma</a:t>
            </a:r>
            <a:r>
              <a:rPr lang="en-US" sz="3733" b="1" dirty="0"/>
              <a:t> (NB) spontaneous regression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72350" y="1527701"/>
            <a:ext cx="9182133" cy="5330299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1219170"/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609585" indent="-609585" defTabSz="1219170">
              <a:buFontTx/>
              <a:buChar char="•"/>
            </a:pPr>
            <a:r>
              <a:rPr lang="en-US" sz="2667" spc="-133" dirty="0" err="1">
                <a:solidFill>
                  <a:srgbClr val="766F54"/>
                </a:solidFill>
                <a:latin typeface="Century Gothic"/>
              </a:rPr>
              <a:t>Neuroblasoma</a:t>
            </a: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 is highly heterogeneous in clinical response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Infants (&lt;18 months) often undergo spontaneous regression.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Biomarkers are routinely used in the clinic (MYCN and ALK)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A mechanism possibly accounting for spontaneous regression is cellular immunity, based on the presence of tumor-infiltrating lymphocytes, tumor-targeted T-cells and anti-neural antibodies in NB </a:t>
            </a:r>
          </a:p>
          <a:p>
            <a:pPr marL="609585" indent="-609585" defTabSz="1219170">
              <a:buFontTx/>
              <a:buChar char="•"/>
            </a:pPr>
            <a:r>
              <a:rPr lang="en-US" sz="2667" b="1" spc="-133" dirty="0">
                <a:solidFill>
                  <a:srgbClr val="766F54"/>
                </a:solidFill>
                <a:latin typeface="Century Gothic"/>
              </a:rPr>
              <a:t>Large cohort of NB spontaneous regression data is publicly available</a:t>
            </a: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609585" indent="-609585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609585" indent="-609585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09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977" y="10437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 err="1"/>
              <a:t>IMmuno-PREdictive</a:t>
            </a:r>
            <a:r>
              <a:rPr lang="en-US" sz="3733" b="1" dirty="0"/>
              <a:t> Score (IMPRES)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36416" y="1080793"/>
            <a:ext cx="11155584" cy="1554175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n-US" sz="3200" spc="-133" dirty="0">
                <a:solidFill>
                  <a:srgbClr val="766F54"/>
                </a:solidFill>
                <a:latin typeface="Century Gothic"/>
              </a:rPr>
              <a:t>Binary pairwise relations between the expression levels of immune checkpoint genes.</a:t>
            </a:r>
          </a:p>
          <a:p>
            <a:pPr marL="457189" indent="-457189" defTabSz="1219170">
              <a:buFontTx/>
              <a:buChar char="•"/>
            </a:pPr>
            <a:endParaRPr lang="en-US" sz="3200" spc="-133" dirty="0">
              <a:solidFill>
                <a:srgbClr val="766F54"/>
              </a:solidFill>
              <a:latin typeface="Century Gothic"/>
            </a:endParaRPr>
          </a:p>
          <a:p>
            <a:pPr defTabSz="1219170"/>
            <a:r>
              <a:rPr lang="en-US" sz="3200" spc="-133" dirty="0">
                <a:solidFill>
                  <a:srgbClr val="766F54"/>
                </a:solidFill>
                <a:latin typeface="Century Gothic"/>
              </a:rPr>
              <a:t> </a:t>
            </a:r>
          </a:p>
        </p:txBody>
      </p:sp>
      <p:pic>
        <p:nvPicPr>
          <p:cNvPr id="5" name="Picture 4" descr="nri1201-220a-f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37" y="2045005"/>
            <a:ext cx="6555095" cy="47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5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628" y="170780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 err="1"/>
              <a:t>IMmuno-PREdictive</a:t>
            </a:r>
            <a:r>
              <a:rPr lang="en-US" sz="3733" b="1" dirty="0"/>
              <a:t> Score (IMPRES)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89694" y="1396091"/>
            <a:ext cx="9402305" cy="1554175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457189" indent="-457189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457189" indent="-457189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457189" indent="-457189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15 most predictive pairs inferred using </a:t>
            </a:r>
            <a:r>
              <a:rPr lang="en-US" sz="2667" i="1" spc="-133" dirty="0">
                <a:solidFill>
                  <a:srgbClr val="766F54"/>
                </a:solidFill>
                <a:latin typeface="Century Gothic"/>
              </a:rPr>
              <a:t>only </a:t>
            </a: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NB spontaneous regression data</a:t>
            </a:r>
          </a:p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IMPRES scores vary between 0-15, with higher scores predicting spontaneous regression </a:t>
            </a:r>
          </a:p>
          <a:p>
            <a:pPr marL="457189" indent="-457189" defTabSz="1219170">
              <a:buFontTx/>
              <a:buChar char="•"/>
            </a:pPr>
            <a:endParaRPr lang="en-US" sz="2667" spc="-133" dirty="0">
              <a:solidFill>
                <a:srgbClr val="766F54"/>
              </a:solidFill>
              <a:latin typeface="Century Gothic"/>
            </a:endParaRPr>
          </a:p>
        </p:txBody>
      </p:sp>
      <p:pic>
        <p:nvPicPr>
          <p:cNvPr id="4" name="Picture 3" descr="F2_pre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30" y="2654056"/>
            <a:ext cx="1903857" cy="1492808"/>
          </a:xfrm>
          <a:prstGeom prst="rect">
            <a:avLst/>
          </a:prstGeom>
        </p:spPr>
      </p:pic>
      <p:pic>
        <p:nvPicPr>
          <p:cNvPr id="3" name="Picture 2" descr="char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67" y="2593581"/>
            <a:ext cx="6695032" cy="1613651"/>
          </a:xfrm>
          <a:prstGeom prst="rect">
            <a:avLst/>
          </a:prstGeom>
        </p:spPr>
      </p:pic>
      <p:pic>
        <p:nvPicPr>
          <p:cNvPr id="6" name="Picture 5" descr="EXMP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35" y="4082508"/>
            <a:ext cx="9786559" cy="1642925"/>
          </a:xfrm>
          <a:prstGeom prst="rect">
            <a:avLst/>
          </a:prstGeom>
        </p:spPr>
      </p:pic>
      <p:pic>
        <p:nvPicPr>
          <p:cNvPr id="7" name="Picture 6" descr="EXMP2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50" y="5620643"/>
            <a:ext cx="9639951" cy="11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5215" y="624581"/>
            <a:ext cx="10694312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IMPRES captures immune activity associated with prognosis of melanoma patients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75675" y="1953939"/>
            <a:ext cx="9336771" cy="1554175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IMPRES scores are significantly higher in melanoma patients denoted as ‘high immune response’ vs. other subtypes </a:t>
            </a:r>
          </a:p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IMPRES scores are significantly and positively associated with overall increased survival</a:t>
            </a:r>
          </a:p>
        </p:txBody>
      </p:sp>
      <p:pic>
        <p:nvPicPr>
          <p:cNvPr id="5" name="Picture 4" descr="F3_pr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12" y="4249223"/>
            <a:ext cx="9865619" cy="25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193" y="637600"/>
            <a:ext cx="11583912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Applying IMPRES to predict ICB response of patients with advanced melanoma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48605" y="1856809"/>
            <a:ext cx="9843395" cy="675972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Performance of IMPRES predictor on melanoma </a:t>
            </a:r>
            <a:r>
              <a:rPr lang="en-US" sz="2667" i="1" spc="-133" dirty="0">
                <a:solidFill>
                  <a:srgbClr val="766F54"/>
                </a:solidFill>
                <a:latin typeface="Century Gothic"/>
              </a:rPr>
              <a:t>with no further training</a:t>
            </a:r>
            <a:endParaRPr lang="en-US" sz="2667" spc="-133" dirty="0">
              <a:solidFill>
                <a:srgbClr val="766F54"/>
              </a:solidFill>
              <a:latin typeface="Century Gothic"/>
            </a:endParaRPr>
          </a:p>
        </p:txBody>
      </p:sp>
      <p:pic>
        <p:nvPicPr>
          <p:cNvPr id="5" name="Picture 4" descr="F4_pr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06" y="3679221"/>
            <a:ext cx="4339141" cy="3178780"/>
          </a:xfrm>
          <a:prstGeom prst="rect">
            <a:avLst/>
          </a:prstGeom>
        </p:spPr>
      </p:pic>
      <p:pic>
        <p:nvPicPr>
          <p:cNvPr id="6" name="Picture 5" descr="F5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07" y="3757574"/>
            <a:ext cx="3706579" cy="3053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3911" y="2744500"/>
            <a:ext cx="5127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258 publicly available samples </a:t>
            </a:r>
          </a:p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(9 datasets from 6 studies)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83117" y="2968687"/>
            <a:ext cx="359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41 sample,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589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193" y="637600"/>
            <a:ext cx="11583912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Applying IMPRES to predict ICB response of patients with advanced melanoma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48605" y="1856809"/>
            <a:ext cx="9843395" cy="675972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Performance of IMPRES predictor on melanoma </a:t>
            </a:r>
            <a:r>
              <a:rPr lang="en-US" sz="2667" i="1" spc="-133" dirty="0">
                <a:solidFill>
                  <a:srgbClr val="766F54"/>
                </a:solidFill>
                <a:latin typeface="Century Gothic"/>
              </a:rPr>
              <a:t>with no further training</a:t>
            </a:r>
            <a:endParaRPr lang="en-US" sz="2667" spc="-133" dirty="0">
              <a:solidFill>
                <a:srgbClr val="766F54"/>
              </a:solidFill>
              <a:latin typeface="Century Gothic"/>
            </a:endParaRPr>
          </a:p>
        </p:txBody>
      </p:sp>
      <p:pic>
        <p:nvPicPr>
          <p:cNvPr id="5" name="Picture 4" descr="F4_pr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06" y="3679221"/>
            <a:ext cx="4339141" cy="3178780"/>
          </a:xfrm>
          <a:prstGeom prst="rect">
            <a:avLst/>
          </a:prstGeom>
        </p:spPr>
      </p:pic>
      <p:pic>
        <p:nvPicPr>
          <p:cNvPr id="6" name="Picture 5" descr="F5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07" y="3757574"/>
            <a:ext cx="3706579" cy="3053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3911" y="2744500"/>
            <a:ext cx="5127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258 publicly available samples </a:t>
            </a:r>
          </a:p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(9 datasets from 6 studies)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83117" y="2968687"/>
            <a:ext cx="359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dirty="0">
                <a:solidFill>
                  <a:srgbClr val="A53010">
                    <a:lumMod val="50000"/>
                  </a:srgbClr>
                </a:solidFill>
                <a:latin typeface="Century Gothic"/>
              </a:rPr>
              <a:t>41 sample,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3611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611" y="-29261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Comparing IMPRES to other predictors</a:t>
            </a:r>
          </a:p>
        </p:txBody>
      </p:sp>
      <p:pic>
        <p:nvPicPr>
          <p:cNvPr id="4" name="Picture 3" descr="F8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25" y="558989"/>
            <a:ext cx="8026400" cy="62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611" y="-29261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Comparing IMPRES to other predictors</a:t>
            </a:r>
          </a:p>
        </p:txBody>
      </p:sp>
      <p:pic>
        <p:nvPicPr>
          <p:cNvPr id="4" name="Picture 3" descr="F8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25" y="558989"/>
            <a:ext cx="8026400" cy="62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611" y="-29261"/>
            <a:ext cx="12192000" cy="588249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Comparing IMPRES to other predictors</a:t>
            </a:r>
          </a:p>
        </p:txBody>
      </p:sp>
      <p:pic>
        <p:nvPicPr>
          <p:cNvPr id="4" name="Picture 3" descr="F8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25" y="558989"/>
            <a:ext cx="8026400" cy="62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28600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Collaborators for Two NCBI Projects: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400" y="1371600"/>
            <a:ext cx="861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For </a:t>
            </a:r>
            <a:r>
              <a:rPr lang="en-US" sz="2000" dirty="0" err="1">
                <a:solidFill>
                  <a:prstClr val="black"/>
                </a:solidFill>
              </a:rPr>
              <a:t>vecscreen_plus_taxonomy</a:t>
            </a:r>
            <a:r>
              <a:rPr lang="en-US" sz="2000" dirty="0">
                <a:solidFill>
                  <a:prstClr val="black"/>
                </a:solidFill>
              </a:rPr>
              <a:t>: Rich McVeigh, Eric P. Nawrocki, Ilene </a:t>
            </a:r>
            <a:r>
              <a:rPr lang="en-US" sz="2000" dirty="0" err="1">
                <a:solidFill>
                  <a:prstClr val="black"/>
                </a:solidFill>
              </a:rPr>
              <a:t>Karsch</a:t>
            </a:r>
            <a:r>
              <a:rPr lang="en-US" sz="2000" dirty="0">
                <a:solidFill>
                  <a:prstClr val="black"/>
                </a:solidFill>
              </a:rPr>
              <a:t>-Mizrachi, Yoon Choi, Paul Kitts (NCBI)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For GRAF: Yumi Jin, Michael Feolo (NCBI)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7F441-D89B-40AC-811A-7DEE70A9E4A8}"/>
              </a:ext>
            </a:extLst>
          </p:cNvPr>
          <p:cNvSpPr txBox="1"/>
          <p:nvPr/>
        </p:nvSpPr>
        <p:spPr>
          <a:xfrm>
            <a:off x="3927577" y="3126377"/>
            <a:ext cx="521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Current Members of CDSL: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896F0-4B91-4960-8C3D-8110782B003A}"/>
              </a:ext>
            </a:extLst>
          </p:cNvPr>
          <p:cNvSpPr txBox="1"/>
          <p:nvPr/>
        </p:nvSpPr>
        <p:spPr>
          <a:xfrm>
            <a:off x="2151017" y="4032069"/>
            <a:ext cx="943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Eytan Ruppin (Lab Chief), Nadia Nimley (Program Specialist), Lesley Chapman, David Crawford, E. Michael Gertz, </a:t>
            </a:r>
            <a:r>
              <a:rPr lang="en-US" sz="2000" i="1" dirty="0"/>
              <a:t>Joo Sang Lee</a:t>
            </a:r>
            <a:r>
              <a:rPr lang="en-US" sz="2000" dirty="0"/>
              <a:t>, Nishanth Ulhas Nair, Sushant Patkar, Welles Robinson, Alejandro Schäffer, Sanju Sinha, Philippe Youkharibache and growing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93595-1954-44DE-8B77-A271B5C75807}"/>
              </a:ext>
            </a:extLst>
          </p:cNvPr>
          <p:cNvSpPr txBox="1"/>
          <p:nvPr/>
        </p:nvSpPr>
        <p:spPr>
          <a:xfrm>
            <a:off x="4058194" y="5146766"/>
            <a:ext cx="50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Alumna of CDSL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6288C-F422-4318-8BDC-542189E8A810}"/>
              </a:ext>
            </a:extLst>
          </p:cNvPr>
          <p:cNvSpPr txBox="1"/>
          <p:nvPr/>
        </p:nvSpPr>
        <p:spPr>
          <a:xfrm>
            <a:off x="2464526" y="5793097"/>
            <a:ext cx="695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Noam Auslander </a:t>
            </a:r>
            <a:r>
              <a:rPr lang="en-US" sz="2000" dirty="0"/>
              <a:t>(to be Post-Doc at NCBI/NLM)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21DC6-DFFC-4318-A3AA-F86BF91C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34" y="3605349"/>
            <a:ext cx="1262789" cy="12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2588" y="137260"/>
            <a:ext cx="8230805" cy="705523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Take-home messages from IMPRES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42588" y="1412432"/>
            <a:ext cx="8109181" cy="4547027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Key immune mechanisms underlying cancer spontaneous regression can predict response to ICB therapy. 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Specific pairwise relations of immune checkpoint genes’ expression are predictive of cancer spontaneous regression and ICB response.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Building on these assumptions indeed leads to a robust predictor of response to checkpoint therapy that is markedly superior to the state of the art. </a:t>
            </a:r>
          </a:p>
          <a:p>
            <a:pPr marL="609585" indent="-609585" defTabSz="1219170">
              <a:buFontTx/>
              <a:buChar char="•"/>
            </a:pPr>
            <a:endParaRPr lang="en-US" sz="2667" b="1" spc="-133" dirty="0">
              <a:solidFill>
                <a:srgbClr val="766F54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85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84975-EC7D-4634-9A33-9C45D05E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97F8F-DC0C-4C24-92B4-95C73233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19275"/>
            <a:ext cx="502920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531B8-D5CD-4680-8292-B801C5C8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7" y="4914900"/>
            <a:ext cx="3684130" cy="4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 sz="3200" b="1" dirty="0"/>
              <a:t>Our approach to identifying new cancer treatment strategies is based on harnessing two types of genetic interactions: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616201"/>
            <a:ext cx="10972800" cy="4525963"/>
          </a:xfrm>
        </p:spPr>
        <p:txBody>
          <a:bodyPr/>
          <a:lstStyle/>
          <a:p>
            <a:pPr marL="685318" indent="-685318">
              <a:buFont typeface="+mj-lt"/>
              <a:buAutoNum type="arabicPeriod"/>
            </a:pPr>
            <a:r>
              <a:rPr lang="en-US" sz="2667" dirty="0"/>
              <a:t>We use </a:t>
            </a:r>
            <a:r>
              <a:rPr lang="en-US" sz="2667" b="1" i="1" dirty="0"/>
              <a:t>synthetic lethal interactions </a:t>
            </a:r>
            <a:r>
              <a:rPr lang="en-US" sz="2667" dirty="0"/>
              <a:t>to identify cancer specific vulnerabilities and guide precision therapy</a:t>
            </a:r>
          </a:p>
          <a:p>
            <a:pPr marL="685318" indent="-685318">
              <a:buFont typeface="+mj-lt"/>
              <a:buAutoNum type="arabicPeriod"/>
            </a:pPr>
            <a:r>
              <a:rPr lang="en-US" sz="2667" dirty="0"/>
              <a:t>We harness </a:t>
            </a:r>
            <a:r>
              <a:rPr lang="en-US" sz="2667" b="1" i="1" dirty="0"/>
              <a:t>synthetic rescue interactions </a:t>
            </a:r>
            <a:r>
              <a:rPr lang="en-US" sz="2667" dirty="0"/>
              <a:t>to combat resistance to therapy; </a:t>
            </a:r>
          </a:p>
          <a:p>
            <a:pPr marL="0" indent="0">
              <a:buNone/>
            </a:pPr>
            <a:r>
              <a:rPr lang="en-US" sz="2667" dirty="0"/>
              <a:t>         </a:t>
            </a:r>
          </a:p>
          <a:p>
            <a:pPr marL="0" indent="0">
              <a:buNone/>
            </a:pPr>
            <a:r>
              <a:rPr lang="en-US" sz="2667" dirty="0"/>
              <a:t> Notably, </a:t>
            </a:r>
            <a:r>
              <a:rPr lang="en-US" sz="2667" b="1" dirty="0"/>
              <a:t>such efforts have only become possible very recently</a:t>
            </a:r>
            <a:r>
              <a:rPr lang="en-US" sz="2667" dirty="0"/>
              <a:t> thanks to the ongoing “big data”  cancer projects</a:t>
            </a:r>
          </a:p>
          <a:p>
            <a:pPr marL="685318" indent="-685318">
              <a:buFont typeface="+mj-lt"/>
              <a:buAutoNum type="arabicPeriod"/>
            </a:pP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01265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3"/>
          <p:cNvSpPr txBox="1">
            <a:spLocks/>
          </p:cNvSpPr>
          <p:nvPr/>
        </p:nvSpPr>
        <p:spPr>
          <a:xfrm>
            <a:off x="2050544" y="404649"/>
            <a:ext cx="8229600" cy="698923"/>
          </a:xfrm>
          <a:prstGeom prst="rect">
            <a:avLst/>
          </a:prstGeom>
        </p:spPr>
        <p:txBody>
          <a:bodyPr lIns="121843" tIns="60921" rIns="121843" bIns="60921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585"/>
            <a:r>
              <a:rPr lang="en-US" sz="2800" b="1" dirty="0">
                <a:solidFill>
                  <a:prstClr val="black"/>
                </a:solidFill>
                <a:latin typeface="Arial"/>
                <a:cs typeface="Arial"/>
              </a:rPr>
              <a:t> Synthetic Lethality is by far the most familiar form of genetic interactions</a:t>
            </a: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>
          <a:xfrm>
            <a:off x="5455920" y="1299071"/>
            <a:ext cx="5029200" cy="1656736"/>
          </a:xfrm>
          <a:prstGeom prst="rect">
            <a:avLst/>
          </a:prstGeom>
        </p:spPr>
        <p:txBody>
          <a:bodyPr lIns="121843" tIns="60921" rIns="121843" bIns="60921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lnSpc>
                <a:spcPct val="150000"/>
              </a:lnSpc>
            </a:pPr>
            <a:r>
              <a:rPr lang="en-US" sz="1867" b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genes are </a:t>
            </a:r>
            <a:r>
              <a:rPr lang="en-US" sz="1867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Lethal (SL)</a:t>
            </a:r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the single inhibition of either genes is viable but the inhibition of both genes together is lethal.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0145-58F7-CC49-96F2-B565F05BDD1E}" type="slidenum"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36399" y="1619491"/>
            <a:ext cx="518160" cy="5105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Oval 71"/>
          <p:cNvSpPr/>
          <p:nvPr/>
        </p:nvSpPr>
        <p:spPr>
          <a:xfrm>
            <a:off x="2812699" y="1619491"/>
            <a:ext cx="518160" cy="5105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Plus 10"/>
          <p:cNvSpPr/>
          <p:nvPr/>
        </p:nvSpPr>
        <p:spPr>
          <a:xfrm>
            <a:off x="2454587" y="1676639"/>
            <a:ext cx="358140" cy="396240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Equal 11"/>
          <p:cNvSpPr/>
          <p:nvPr/>
        </p:nvSpPr>
        <p:spPr>
          <a:xfrm>
            <a:off x="3384274" y="1676639"/>
            <a:ext cx="396623" cy="396240"/>
          </a:xfrm>
          <a:prstGeom prst="mathEqual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98577" y="1684700"/>
            <a:ext cx="1536484" cy="4103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lIns="121843" tIns="60921" rIns="121843" bIns="60921" rtlCol="0">
            <a:spAutoFit/>
          </a:bodyPr>
          <a:lstStyle/>
          <a:p>
            <a:pPr defTabSz="456843"/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survival</a:t>
            </a:r>
          </a:p>
        </p:txBody>
      </p:sp>
      <p:sp>
        <p:nvSpPr>
          <p:cNvPr id="74" name="Oval 73"/>
          <p:cNvSpPr/>
          <p:nvPr/>
        </p:nvSpPr>
        <p:spPr>
          <a:xfrm>
            <a:off x="1936399" y="2255759"/>
            <a:ext cx="518160" cy="5105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5" name="Oval 74"/>
          <p:cNvSpPr/>
          <p:nvPr/>
        </p:nvSpPr>
        <p:spPr>
          <a:xfrm>
            <a:off x="2812699" y="2255759"/>
            <a:ext cx="518160" cy="5105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6" name="Plus 75"/>
          <p:cNvSpPr/>
          <p:nvPr/>
        </p:nvSpPr>
        <p:spPr>
          <a:xfrm>
            <a:off x="2454587" y="2312908"/>
            <a:ext cx="358140" cy="396240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Equal 76"/>
          <p:cNvSpPr/>
          <p:nvPr/>
        </p:nvSpPr>
        <p:spPr>
          <a:xfrm>
            <a:off x="3384274" y="2312908"/>
            <a:ext cx="396623" cy="396240"/>
          </a:xfrm>
          <a:prstGeom prst="mathEqual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98577" y="2320972"/>
            <a:ext cx="1536484" cy="4103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lIns="121843" tIns="60921" rIns="121843" bIns="60921" rtlCol="0">
            <a:spAutoFit/>
          </a:bodyPr>
          <a:lstStyle/>
          <a:p>
            <a:pPr defTabSz="456843"/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survival</a:t>
            </a:r>
          </a:p>
        </p:txBody>
      </p:sp>
      <p:sp>
        <p:nvSpPr>
          <p:cNvPr id="79" name="Oval 78"/>
          <p:cNvSpPr/>
          <p:nvPr/>
        </p:nvSpPr>
        <p:spPr>
          <a:xfrm>
            <a:off x="1936399" y="2875359"/>
            <a:ext cx="518160" cy="5105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0" name="Oval 79"/>
          <p:cNvSpPr/>
          <p:nvPr/>
        </p:nvSpPr>
        <p:spPr>
          <a:xfrm>
            <a:off x="2812699" y="2875359"/>
            <a:ext cx="518160" cy="5105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1" name="Plus 80"/>
          <p:cNvSpPr/>
          <p:nvPr/>
        </p:nvSpPr>
        <p:spPr>
          <a:xfrm>
            <a:off x="2454587" y="2932508"/>
            <a:ext cx="358140" cy="396240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Equal 81"/>
          <p:cNvSpPr/>
          <p:nvPr/>
        </p:nvSpPr>
        <p:spPr>
          <a:xfrm>
            <a:off x="3384274" y="2932508"/>
            <a:ext cx="396623" cy="396240"/>
          </a:xfrm>
          <a:prstGeom prst="mathEqual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798577" y="2955812"/>
            <a:ext cx="1536484" cy="4103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lIns="121843" tIns="60921" rIns="121843" bIns="60921" rtlCol="0">
            <a:spAutoFit/>
          </a:bodyPr>
          <a:lstStyle/>
          <a:p>
            <a:pPr defTabSz="456843"/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survival</a:t>
            </a:r>
          </a:p>
        </p:txBody>
      </p:sp>
      <p:sp>
        <p:nvSpPr>
          <p:cNvPr id="114" name="Oval 113"/>
          <p:cNvSpPr/>
          <p:nvPr/>
        </p:nvSpPr>
        <p:spPr>
          <a:xfrm>
            <a:off x="1936399" y="3511630"/>
            <a:ext cx="518160" cy="5105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5" name="Oval 114"/>
          <p:cNvSpPr/>
          <p:nvPr/>
        </p:nvSpPr>
        <p:spPr>
          <a:xfrm>
            <a:off x="2812699" y="3511630"/>
            <a:ext cx="518160" cy="5105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r>
              <a:rPr 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6" name="Plus 115"/>
          <p:cNvSpPr/>
          <p:nvPr/>
        </p:nvSpPr>
        <p:spPr>
          <a:xfrm>
            <a:off x="2454587" y="3568779"/>
            <a:ext cx="358140" cy="396240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Equal 116"/>
          <p:cNvSpPr/>
          <p:nvPr/>
        </p:nvSpPr>
        <p:spPr>
          <a:xfrm>
            <a:off x="3384274" y="3568779"/>
            <a:ext cx="396623" cy="396240"/>
          </a:xfrm>
          <a:prstGeom prst="mathEqual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35808" y="3576840"/>
            <a:ext cx="2105549" cy="6976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none" lIns="121843" tIns="60921" rIns="121843" bIns="60921" rtlCol="0">
            <a:spAutoFit/>
          </a:bodyPr>
          <a:lstStyle/>
          <a:p>
            <a:pPr algn="ctr" defTabSz="456843"/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death/</a:t>
            </a:r>
          </a:p>
          <a:p>
            <a:pPr algn="ctr" defTabSz="456843"/>
            <a:r>
              <a:rPr lang="en-US" sz="18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lethality</a:t>
            </a:r>
          </a:p>
        </p:txBody>
      </p:sp>
      <p:sp>
        <p:nvSpPr>
          <p:cNvPr id="13" name="Multiply 12"/>
          <p:cNvSpPr/>
          <p:nvPr/>
        </p:nvSpPr>
        <p:spPr>
          <a:xfrm>
            <a:off x="2646400" y="2095160"/>
            <a:ext cx="870537" cy="794008"/>
          </a:xfrm>
          <a:prstGeom prst="mathMultiply">
            <a:avLst>
              <a:gd name="adj1" fmla="val 16844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Multiply 118"/>
          <p:cNvSpPr/>
          <p:nvPr/>
        </p:nvSpPr>
        <p:spPr>
          <a:xfrm>
            <a:off x="1763158" y="2746195"/>
            <a:ext cx="870537" cy="794008"/>
          </a:xfrm>
          <a:prstGeom prst="mathMultiply">
            <a:avLst>
              <a:gd name="adj1" fmla="val 16844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Multiply 119"/>
          <p:cNvSpPr/>
          <p:nvPr/>
        </p:nvSpPr>
        <p:spPr>
          <a:xfrm>
            <a:off x="1763158" y="3377825"/>
            <a:ext cx="870537" cy="794008"/>
          </a:xfrm>
          <a:prstGeom prst="mathMultiply">
            <a:avLst>
              <a:gd name="adj1" fmla="val 16844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Multiply 120"/>
          <p:cNvSpPr/>
          <p:nvPr/>
        </p:nvSpPr>
        <p:spPr>
          <a:xfrm>
            <a:off x="2636533" y="3377825"/>
            <a:ext cx="870537" cy="794008"/>
          </a:xfrm>
          <a:prstGeom prst="mathMultiply">
            <a:avLst>
              <a:gd name="adj1" fmla="val 16844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3" tIns="45719" rIns="91383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843"/>
            <a:endParaRPr lang="en-US" sz="1867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66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3912"/>
            <a:ext cx="10972800" cy="1143000"/>
          </a:xfrm>
        </p:spPr>
        <p:txBody>
          <a:bodyPr>
            <a:normAutofit/>
          </a:bodyPr>
          <a:lstStyle/>
          <a:p>
            <a:r>
              <a:rPr lang="en-US" sz="5333" dirty="0"/>
              <a:t>Our network-based approach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083675" y="2770257"/>
            <a:ext cx="243840" cy="18288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" name="Straight Connector 11"/>
          <p:cNvCxnSpPr>
            <a:stCxn id="11" idx="4"/>
            <a:endCxn id="28" idx="0"/>
          </p:cNvCxnSpPr>
          <p:nvPr/>
        </p:nvCxnSpPr>
        <p:spPr>
          <a:xfrm>
            <a:off x="5205676" y="2953140"/>
            <a:ext cx="71081" cy="591645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6091069" y="3777259"/>
            <a:ext cx="243840" cy="182880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5398680" y="3674793"/>
            <a:ext cx="692473" cy="160167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23437" y="3727664"/>
            <a:ext cx="366163" cy="684477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 flipH="1">
            <a:off x="5604316" y="4383172"/>
            <a:ext cx="263761" cy="19782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89125" y="6370477"/>
            <a:ext cx="12357208" cy="512819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2533" dirty="0">
                <a:solidFill>
                  <a:prstClr val="black"/>
                </a:solidFill>
                <a:latin typeface="Calibri"/>
              </a:rPr>
              <a:t>Hartwell et al. </a:t>
            </a:r>
            <a:r>
              <a:rPr lang="en-US" sz="2533" b="1" dirty="0">
                <a:solidFill>
                  <a:prstClr val="black"/>
                </a:solidFill>
                <a:latin typeface="Calibri"/>
              </a:rPr>
              <a:t>Nature </a:t>
            </a:r>
            <a:r>
              <a:rPr lang="en-US" sz="2533" dirty="0">
                <a:solidFill>
                  <a:prstClr val="black"/>
                </a:solidFill>
                <a:latin typeface="Calibri"/>
              </a:rPr>
              <a:t>(1997); Jerby et al. </a:t>
            </a:r>
            <a:r>
              <a:rPr lang="en-US" sz="2533" b="1" dirty="0">
                <a:solidFill>
                  <a:prstClr val="black"/>
                </a:solidFill>
                <a:latin typeface="Calibri"/>
              </a:rPr>
              <a:t>Cell</a:t>
            </a:r>
            <a:r>
              <a:rPr lang="en-US" sz="2533" dirty="0">
                <a:solidFill>
                  <a:prstClr val="black"/>
                </a:solidFill>
                <a:latin typeface="Calibri"/>
              </a:rPr>
              <a:t> (2014); </a:t>
            </a: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5154756" y="3544783"/>
            <a:ext cx="243840" cy="1828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7026612" y="4789569"/>
            <a:ext cx="243840" cy="1828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7025800" y="3420916"/>
            <a:ext cx="243840" cy="18288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933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1" name="Straight Connector 40"/>
          <p:cNvCxnSpPr>
            <a:stCxn id="16" idx="5"/>
            <a:endCxn id="38" idx="1"/>
          </p:cNvCxnSpPr>
          <p:nvPr/>
        </p:nvCxnSpPr>
        <p:spPr>
          <a:xfrm>
            <a:off x="6299216" y="3933359"/>
            <a:ext cx="763121" cy="882996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81" name="TextBox 80"/>
          <p:cNvSpPr txBox="1"/>
          <p:nvPr/>
        </p:nvSpPr>
        <p:spPr>
          <a:xfrm>
            <a:off x="4409440" y="768787"/>
            <a:ext cx="3413760" cy="11079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3200" b="1" dirty="0">
                <a:solidFill>
                  <a:prstClr val="white"/>
                </a:solidFill>
                <a:latin typeface="Calibri"/>
              </a:rPr>
              <a:t>Synthetic lethal network</a:t>
            </a:r>
          </a:p>
        </p:txBody>
      </p:sp>
      <p:pic>
        <p:nvPicPr>
          <p:cNvPr id="3" name="Picture 2" descr="people-m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09"/>
          <a:stretch/>
        </p:blipFill>
        <p:spPr>
          <a:xfrm>
            <a:off x="583110" y="2524392"/>
            <a:ext cx="1418791" cy="1024509"/>
          </a:xfrm>
          <a:prstGeom prst="rect">
            <a:avLst/>
          </a:prstGeom>
        </p:spPr>
      </p:pic>
      <p:pic>
        <p:nvPicPr>
          <p:cNvPr id="5" name="Picture 4" descr="dna-strand-silhouette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807">
            <a:off x="1070937" y="3509829"/>
            <a:ext cx="1107411" cy="8305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52245" y="760419"/>
            <a:ext cx="3413760" cy="11079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3200" b="1" dirty="0">
                <a:solidFill>
                  <a:prstClr val="white"/>
                </a:solidFill>
                <a:latin typeface="Calibri"/>
              </a:rPr>
              <a:t>Large-scale patient 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73440" y="736411"/>
            <a:ext cx="3413760" cy="11079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3200" b="1" dirty="0">
                <a:solidFill>
                  <a:prstClr val="white"/>
                </a:solidFill>
                <a:latin typeface="Calibri"/>
              </a:rPr>
              <a:t>Precision-based treatment</a:t>
            </a:r>
          </a:p>
        </p:txBody>
      </p:sp>
      <p:pic>
        <p:nvPicPr>
          <p:cNvPr id="53" name="Picture 52" descr="people-m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943" b="-2506"/>
          <a:stretch/>
        </p:blipFill>
        <p:spPr>
          <a:xfrm>
            <a:off x="2015275" y="2537793"/>
            <a:ext cx="856324" cy="1011193"/>
          </a:xfrm>
          <a:prstGeom prst="rect">
            <a:avLst/>
          </a:prstGeom>
        </p:spPr>
      </p:pic>
      <p:pic>
        <p:nvPicPr>
          <p:cNvPr id="54" name="Picture 53" descr="dna-strand-silhouette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807">
            <a:off x="1923265" y="3543727"/>
            <a:ext cx="1062235" cy="796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32" y="1917746"/>
            <a:ext cx="3663976" cy="2704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34296" y="1917018"/>
            <a:ext cx="3663976" cy="2704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9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1600" y="-31350"/>
            <a:ext cx="12281125" cy="697484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3733" b="1" dirty="0">
                <a:solidFill>
                  <a:prstClr val="black"/>
                </a:solidFill>
                <a:latin typeface="Calibri"/>
              </a:rPr>
              <a:t>A bird’s eye view of the general scheme of things…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2245" y="4178595"/>
            <a:ext cx="3413760" cy="820787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defTabSz="609123"/>
            <a:r>
              <a:rPr lang="en-US" sz="2267" dirty="0">
                <a:solidFill>
                  <a:prstClr val="black"/>
                </a:solidFill>
                <a:latin typeface="Calibri"/>
              </a:rPr>
              <a:t>TCGA &gt;14k patients</a:t>
            </a:r>
          </a:p>
          <a:p>
            <a:pPr defTabSz="609123"/>
            <a:r>
              <a:rPr lang="en-US" sz="2267" dirty="0">
                <a:solidFill>
                  <a:prstClr val="black"/>
                </a:solidFill>
                <a:latin typeface="Calibri"/>
              </a:rPr>
              <a:t>Rapidly being accumulated</a:t>
            </a:r>
          </a:p>
        </p:txBody>
      </p:sp>
      <p:pic>
        <p:nvPicPr>
          <p:cNvPr id="42" name="Picture 41" descr="people-md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09"/>
          <a:stretch/>
        </p:blipFill>
        <p:spPr>
          <a:xfrm>
            <a:off x="9450015" y="2132204"/>
            <a:ext cx="1418791" cy="1024509"/>
          </a:xfrm>
          <a:prstGeom prst="rect">
            <a:avLst/>
          </a:prstGeom>
        </p:spPr>
      </p:pic>
      <p:pic>
        <p:nvPicPr>
          <p:cNvPr id="43" name="Picture 42" descr="people-md.png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943" b="-2506"/>
          <a:stretch/>
        </p:blipFill>
        <p:spPr>
          <a:xfrm>
            <a:off x="9799267" y="3626908"/>
            <a:ext cx="856324" cy="1011193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16" idx="6"/>
            <a:endCxn id="39" idx="3"/>
          </p:cNvCxnSpPr>
          <p:nvPr/>
        </p:nvCxnSpPr>
        <p:spPr>
          <a:xfrm flipV="1">
            <a:off x="6334909" y="3577016"/>
            <a:ext cx="726600" cy="291685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7229000" y="4092080"/>
            <a:ext cx="243840" cy="18288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609123"/>
            <a:endParaRPr lang="en-US" sz="2933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6299200" y="3909487"/>
            <a:ext cx="929800" cy="250164"/>
          </a:xfrm>
          <a:prstGeom prst="lin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8957423" y="4568662"/>
            <a:ext cx="2540000" cy="492364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algn="ctr" defTabSz="609123"/>
            <a:r>
              <a:rPr lang="en-US" sz="240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Non-responders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358099" y="3059934"/>
            <a:ext cx="1930400" cy="492364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defTabSz="609123"/>
            <a:r>
              <a:rPr lang="en-US" sz="2400" dirty="0">
                <a:solidFill>
                  <a:srgbClr val="1F497D"/>
                </a:solidFill>
                <a:latin typeface="Calibri"/>
              </a:rPr>
              <a:t>Responders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3799941" y="2838849"/>
            <a:ext cx="670459" cy="914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121830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7879540" y="2838849"/>
            <a:ext cx="593921" cy="914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121830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245" y="5699210"/>
            <a:ext cx="3413760" cy="4923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21843" tIns="60921" rIns="121843" bIns="60921" rtlCol="0">
            <a:spAutoFit/>
          </a:bodyPr>
          <a:lstStyle/>
          <a:p>
            <a:pPr marL="456843" indent="-456843" algn="ctr" defTabSz="1218300"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1. Network Identification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66636" y="5666238"/>
            <a:ext cx="3420565" cy="4923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21843" tIns="60921" rIns="121843" bIns="60921" rtlCol="0">
            <a:spAutoFit/>
          </a:bodyPr>
          <a:lstStyle/>
          <a:p>
            <a:pPr algn="ctr" defTabSz="1218300"/>
            <a:r>
              <a:rPr lang="en-US" sz="2400" dirty="0">
                <a:solidFill>
                  <a:prstClr val="black"/>
                </a:solidFill>
                <a:latin typeface="Calibri"/>
              </a:rPr>
              <a:t>3. Outcome Prediction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09440" y="5699210"/>
            <a:ext cx="3413760" cy="4923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21843" tIns="60921" rIns="121843" bIns="60921" rtlCol="0">
            <a:spAutoFit/>
          </a:bodyPr>
          <a:lstStyle/>
          <a:p>
            <a:pPr marL="456843" indent="-456843" algn="ctr" defTabSz="1218300"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2. Network Validation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190" y="5220576"/>
            <a:ext cx="2960676" cy="492364"/>
          </a:xfrm>
          <a:prstGeom prst="rect">
            <a:avLst/>
          </a:prstGeom>
          <a:noFill/>
        </p:spPr>
        <p:txBody>
          <a:bodyPr wrap="square" lIns="121843" tIns="60921" rIns="121843" bIns="60921" rtlCol="0">
            <a:spAutoFit/>
          </a:bodyPr>
          <a:lstStyle/>
          <a:p>
            <a:pPr defTabSz="1218300"/>
            <a:r>
              <a:rPr lang="en-US" sz="2400" b="1" u="sng" dirty="0">
                <a:solidFill>
                  <a:prstClr val="black"/>
                </a:solidFill>
                <a:latin typeface="Calibri"/>
              </a:rPr>
              <a:t>Structure of the talk</a:t>
            </a:r>
          </a:p>
        </p:txBody>
      </p:sp>
      <p:pic>
        <p:nvPicPr>
          <p:cNvPr id="40" name="Picture 39" descr="tablet-clipart-black-and-white-pill-clipart-symbolic-capsules-pills-Download-Royalty-free-Vector-File-EPS-155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16" y="2276342"/>
            <a:ext cx="786065" cy="786065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6226194" y="3020356"/>
            <a:ext cx="1" cy="630957"/>
          </a:xfrm>
          <a:prstGeom prst="straightConnector1">
            <a:avLst/>
          </a:prstGeom>
          <a:ln w="28575">
            <a:headEnd type="stealth" w="lg" len="lg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1500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3"/>
          <p:cNvSpPr txBox="1">
            <a:spLocks/>
          </p:cNvSpPr>
          <p:nvPr/>
        </p:nvSpPr>
        <p:spPr bwMode="auto">
          <a:xfrm>
            <a:off x="-101600" y="3175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43" tIns="60921" rIns="121843" bIns="60921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585"/>
            <a:r>
              <a:rPr lang="en-US" sz="2933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Identifying </a:t>
            </a:r>
            <a:r>
              <a:rPr lang="en-US" sz="2933" b="1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clinically relevant </a:t>
            </a:r>
            <a:r>
              <a:rPr lang="en-US" sz="2933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933" b="1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cSL</a:t>
            </a:r>
            <a:r>
              <a:rPr lang="en-US" sz="2933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) interactions via ISLE </a:t>
            </a:r>
          </a:p>
        </p:txBody>
      </p:sp>
      <p:pic>
        <p:nvPicPr>
          <p:cNvPr id="37" name="Picture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" y="889000"/>
            <a:ext cx="12191999" cy="5969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889000"/>
            <a:ext cx="3048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121830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400800" y="990600"/>
            <a:ext cx="3048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3" tIns="60921" rIns="121843" bIns="60921" rtlCol="0" anchor="ctr"/>
          <a:lstStyle/>
          <a:p>
            <a:pPr algn="ctr" defTabSz="121830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7A1EE-C791-4E99-97E4-6F5B90388A27}"/>
              </a:ext>
            </a:extLst>
          </p:cNvPr>
          <p:cNvSpPr txBox="1"/>
          <p:nvPr/>
        </p:nvSpPr>
        <p:spPr>
          <a:xfrm>
            <a:off x="191589" y="6540500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S. Lee</a:t>
            </a:r>
          </a:p>
        </p:txBody>
      </p:sp>
    </p:spTree>
    <p:extLst>
      <p:ext uri="{BB962C8B-B14F-4D97-AF65-F5344CB8AC3E}">
        <p14:creationId xmlns:p14="http://schemas.microsoft.com/office/powerpoint/2010/main" val="112330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D0BD-940D-3543-9F3A-ED9B9E09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49" y="271849"/>
            <a:ext cx="5960593" cy="1013254"/>
          </a:xfrm>
        </p:spPr>
        <p:txBody>
          <a:bodyPr>
            <a:noAutofit/>
          </a:bodyPr>
          <a:lstStyle/>
          <a:p>
            <a:r>
              <a:rPr lang="en-US" sz="2400" b="1" dirty="0"/>
              <a:t>Somatic mutations in oncogene </a:t>
            </a:r>
            <a:r>
              <a:rPr lang="en-US" sz="2400" b="1" i="1" dirty="0"/>
              <a:t>GNAQ/GNA11, </a:t>
            </a:r>
            <a:r>
              <a:rPr lang="en-US" sz="2400" b="1" dirty="0"/>
              <a:t>which encodes the protein called </a:t>
            </a:r>
            <a:r>
              <a:rPr lang="en-US" sz="2400" b="1" dirty="0" err="1"/>
              <a:t>Gq</a:t>
            </a:r>
            <a:r>
              <a:rPr lang="en-US" sz="2400" b="1" dirty="0"/>
              <a:t> (or G</a:t>
            </a:r>
            <a:r>
              <a:rPr lang="el-GR" sz="2400" b="1" dirty="0"/>
              <a:t>α</a:t>
            </a:r>
            <a:r>
              <a:rPr lang="en-US" sz="2400" b="1" dirty="0"/>
              <a:t>q), activate YAP in uveal melanoma (UM)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469FE-518A-4560-AA0F-B5C9A8FBB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61052"/>
            <a:ext cx="5183458" cy="2361941"/>
          </a:xfrm>
        </p:spPr>
        <p:txBody>
          <a:bodyPr>
            <a:normAutofit/>
          </a:bodyPr>
          <a:lstStyle/>
          <a:p>
            <a:r>
              <a:rPr lang="en-US" sz="2200" dirty="0"/>
              <a:t>The mutant </a:t>
            </a:r>
            <a:r>
              <a:rPr lang="en-US" sz="2200" dirty="0" err="1"/>
              <a:t>Gq</a:t>
            </a:r>
            <a:r>
              <a:rPr lang="en-US" sz="2200" dirty="0"/>
              <a:t> protein stimulates the transcriptional coactivator YAP</a:t>
            </a:r>
          </a:p>
          <a:p>
            <a:r>
              <a:rPr lang="en-US" sz="2200" dirty="0"/>
              <a:t>YAP is essential for </a:t>
            </a:r>
            <a:r>
              <a:rPr lang="en-US" sz="2200" dirty="0" err="1"/>
              <a:t>Gq</a:t>
            </a:r>
            <a:r>
              <a:rPr lang="en-US" sz="2200" dirty="0"/>
              <a:t>-induced uveal melanoma cell proliferation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9C159-4A57-C140-B5F9-ABB719C15218}"/>
              </a:ext>
            </a:extLst>
          </p:cNvPr>
          <p:cNvSpPr txBox="1"/>
          <p:nvPr/>
        </p:nvSpPr>
        <p:spPr>
          <a:xfrm>
            <a:off x="9060908" y="6071391"/>
            <a:ext cx="36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Feng et al. Cancer Cell (2014)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68180F4-AF45-A844-A0D3-3AA891AECB47}"/>
              </a:ext>
            </a:extLst>
          </p:cNvPr>
          <p:cNvSpPr txBox="1">
            <a:spLocks/>
          </p:cNvSpPr>
          <p:nvPr/>
        </p:nvSpPr>
        <p:spPr>
          <a:xfrm>
            <a:off x="648931" y="3808137"/>
            <a:ext cx="5183458" cy="2361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the existing YAP inhibitor (verteporfin) provides only an anecdotal clinical success and induces serious side effects.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Currently there exists no effective therapeutic targets for 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8411B-3803-D742-BD14-8760AE08A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30"/>
          <a:stretch/>
        </p:blipFill>
        <p:spPr>
          <a:xfrm>
            <a:off x="6562587" y="138595"/>
            <a:ext cx="5183458" cy="59327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C5A1A-6395-C94A-9B9B-91D2C9EEBFA3}"/>
              </a:ext>
            </a:extLst>
          </p:cNvPr>
          <p:cNvSpPr/>
          <p:nvPr/>
        </p:nvSpPr>
        <p:spPr>
          <a:xfrm>
            <a:off x="10639168" y="271849"/>
            <a:ext cx="1309816" cy="679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F45FFC-E66D-404E-B781-97BA9187FFE3}"/>
              </a:ext>
            </a:extLst>
          </p:cNvPr>
          <p:cNvSpPr/>
          <p:nvPr/>
        </p:nvSpPr>
        <p:spPr>
          <a:xfrm>
            <a:off x="6359647" y="432487"/>
            <a:ext cx="1139467" cy="48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647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584C-66CF-CD4A-9AA0-2E485F1F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7556"/>
          </a:xfrm>
        </p:spPr>
        <p:txBody>
          <a:bodyPr/>
          <a:lstStyle/>
          <a:p>
            <a:pPr algn="ctr"/>
            <a:r>
              <a:rPr lang="en-US" b="1" dirty="0"/>
              <a:t>ISLE identifies synthetic lethal partners of </a:t>
            </a:r>
            <a:r>
              <a:rPr lang="en-US" b="1" dirty="0" err="1"/>
              <a:t>Gq</a:t>
            </a:r>
            <a:r>
              <a:rPr lang="en-US" b="1" dirty="0"/>
              <a:t> in 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BD26-DAE1-7640-A54A-9660B2B22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73"/>
          <a:stretch/>
        </p:blipFill>
        <p:spPr>
          <a:xfrm>
            <a:off x="121299" y="845837"/>
            <a:ext cx="11949401" cy="17243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F08BA-4C13-9C4B-84C0-5F02F5AE8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9"/>
          <a:stretch/>
        </p:blipFill>
        <p:spPr>
          <a:xfrm>
            <a:off x="84228" y="2631990"/>
            <a:ext cx="12007442" cy="39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6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584C-66CF-CD4A-9AA0-2E485F1F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085"/>
            <a:ext cx="12192000" cy="697556"/>
          </a:xfrm>
        </p:spPr>
        <p:txBody>
          <a:bodyPr/>
          <a:lstStyle/>
          <a:p>
            <a:pPr algn="ctr"/>
            <a:r>
              <a:rPr lang="en-US" b="1" dirty="0"/>
              <a:t>ISLE  identifies </a:t>
            </a:r>
            <a:r>
              <a:rPr lang="en-US" b="1" i="1" dirty="0"/>
              <a:t>PTK2</a:t>
            </a:r>
            <a:r>
              <a:rPr lang="en-US" b="1" dirty="0"/>
              <a:t> (encodes FAK) inhibitor as top hit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4A287D-2996-3C48-8052-D9E4AF453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6" y="1954878"/>
            <a:ext cx="5676234" cy="302489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E4286-A0F0-924D-A19F-8A2BE325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77" y="1767015"/>
            <a:ext cx="5481080" cy="3624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337FE-A1F7-A24C-B09A-72FDFAB65C69}"/>
              </a:ext>
            </a:extLst>
          </p:cNvPr>
          <p:cNvSpPr txBox="1"/>
          <p:nvPr/>
        </p:nvSpPr>
        <p:spPr>
          <a:xfrm>
            <a:off x="1346886" y="1305350"/>
            <a:ext cx="423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predicted vulnerabilities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D90C3-336F-7542-9485-C5EE30FD5D2F}"/>
              </a:ext>
            </a:extLst>
          </p:cNvPr>
          <p:cNvSpPr txBox="1"/>
          <p:nvPr/>
        </p:nvSpPr>
        <p:spPr>
          <a:xfrm>
            <a:off x="7138186" y="1305350"/>
            <a:ext cx="423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relevance of PTK2 (FAK)</a:t>
            </a:r>
          </a:p>
        </p:txBody>
      </p:sp>
    </p:spTree>
    <p:extLst>
      <p:ext uri="{BB962C8B-B14F-4D97-AF65-F5344CB8AC3E}">
        <p14:creationId xmlns:p14="http://schemas.microsoft.com/office/powerpoint/2010/main" val="344212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EF45EE-1CFF-8547-A45B-E22F7562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00084"/>
            <a:ext cx="6586491" cy="6681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Gq</a:t>
            </a:r>
            <a:r>
              <a:rPr lang="en-US" b="1" dirty="0"/>
              <a:t> activates YAP via FAK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2CDABB3-76F5-48AC-ABBD-847D54922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165654"/>
            <a:ext cx="5838366" cy="3785419"/>
          </a:xfrm>
        </p:spPr>
        <p:txBody>
          <a:bodyPr>
            <a:normAutofit/>
          </a:bodyPr>
          <a:lstStyle/>
          <a:p>
            <a:r>
              <a:rPr lang="en-US" sz="2400" dirty="0" err="1"/>
              <a:t>Gq</a:t>
            </a:r>
            <a:r>
              <a:rPr lang="en-US" sz="2400" dirty="0"/>
              <a:t> activates FAK by a non-canonical signaling pathway</a:t>
            </a:r>
          </a:p>
          <a:p>
            <a:r>
              <a:rPr lang="en-US" sz="2400" dirty="0"/>
              <a:t>In turn FAK activates YAP by a novel mechanism suppressing the Hippo kinase cascade.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8C578-0896-1149-BD13-9D19DF79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05" y="3689511"/>
            <a:ext cx="3796580" cy="2443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DCCCC-D79D-A34F-91E8-EF51920B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35" y="38258"/>
            <a:ext cx="4361934" cy="68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1463040"/>
            <a:ext cx="800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John Tukey (1962) Foundations of Data Analysis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David </a:t>
            </a:r>
            <a:r>
              <a:rPr lang="en-US" sz="2400" dirty="0" err="1">
                <a:solidFill>
                  <a:prstClr val="black"/>
                </a:solidFill>
              </a:rPr>
              <a:t>Donoho</a:t>
            </a:r>
            <a:r>
              <a:rPr lang="en-US" sz="2400" dirty="0">
                <a:solidFill>
                  <a:prstClr val="black"/>
                </a:solidFill>
              </a:rPr>
              <a:t> (2015) 50 Years of Data Science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Training at Bell Labs in summer 1984, summer 1985, Post-Doc 1988-89 that gave me some insight into why would John M. Chambers and Rick Becker would be developing S (corporate version of R) at Bell Labs and not in academia?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Noam Auslander and Joo Sang Lee for CDSL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DFA3A-1986-430E-A67D-21462488A270}"/>
              </a:ext>
            </a:extLst>
          </p:cNvPr>
          <p:cNvSpPr txBox="1"/>
          <p:nvPr/>
        </p:nvSpPr>
        <p:spPr>
          <a:xfrm>
            <a:off x="896983" y="5364483"/>
            <a:ext cx="1011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Academic Salary Data:</a:t>
            </a:r>
          </a:p>
          <a:p>
            <a:r>
              <a:rPr lang="en-US" dirty="0">
                <a:hlinkClick r:id="rId2"/>
              </a:rPr>
              <a:t>https://www.ams.org/profession/data/annual-survey/2016Survey-FacultySalaries-Report.pdf</a:t>
            </a:r>
            <a:endParaRPr lang="en-US" dirty="0"/>
          </a:p>
          <a:p>
            <a:r>
              <a:rPr lang="en-US" dirty="0"/>
              <a:t>https://www.amstat.org/asa/files/pdfs/YCR-2017-2018-AcademicSalaryReport.pdf</a:t>
            </a:r>
          </a:p>
          <a:p>
            <a:r>
              <a:rPr lang="en-US" dirty="0"/>
              <a:t>https://cra.org/wp-content/uploads/2018/05/2017-Taulbee-Survey-Report.pdf</a:t>
            </a:r>
          </a:p>
        </p:txBody>
      </p:sp>
    </p:spTree>
    <p:extLst>
      <p:ext uri="{BB962C8B-B14F-4D97-AF65-F5344CB8AC3E}">
        <p14:creationId xmlns:p14="http://schemas.microsoft.com/office/powerpoint/2010/main" val="289517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2CDABB3-76F5-48AC-ABBD-847D54922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35" y="1536290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FAK as a viable precision therapeutic target for the treatment of uveal melanoma supported by in vivo experiments.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BF32FEF7-006F-F848-8D08-EAA6AA7E4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91"/>
          <a:stretch/>
        </p:blipFill>
        <p:spPr>
          <a:xfrm>
            <a:off x="2786986" y="3595445"/>
            <a:ext cx="4635591" cy="1930366"/>
          </a:xfrm>
          <a:prstGeom prst="rect">
            <a:avLst/>
          </a:prstGeom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EF45EE-1CFF-8547-A45B-E22F7562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085"/>
            <a:ext cx="12192000" cy="69755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Mouse model supports FAK as therapeutic target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E67AD18-A2A8-9943-9B82-2618666AC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12"/>
          <a:stretch/>
        </p:blipFill>
        <p:spPr>
          <a:xfrm>
            <a:off x="7235419" y="3721725"/>
            <a:ext cx="4635591" cy="1804086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A44330-FDC8-F94C-BAFD-D1C0BF01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77" y="1536290"/>
            <a:ext cx="4470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4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F8A6-FC00-EB4E-935D-927E3E4D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b="1" dirty="0"/>
              <a:t>Drug repurposing of FAK inhibitor to 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C7BC-F1C5-E74E-8F20-429D7E91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Ongoing clinical trials of FAK inhibitors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2400" dirty="0"/>
              <a:t>- Phase II trial of combination therapy </a:t>
            </a:r>
            <a:r>
              <a:rPr lang="en-US" sz="2400" dirty="0" err="1"/>
              <a:t>Vismodegib</a:t>
            </a:r>
            <a:r>
              <a:rPr lang="en-US" sz="2400" dirty="0"/>
              <a:t> and FAK inhibitor (GSK2256098) in basal cell carcinoma (NCT02523014)</a:t>
            </a:r>
          </a:p>
          <a:p>
            <a:pPr marL="0" indent="0">
              <a:buNone/>
            </a:pPr>
            <a:r>
              <a:rPr lang="en-US" sz="2400" dirty="0"/>
              <a:t>   - Phase I trial of combination therapy FAK inhibitor (GSK225609) and Trametinib (MEK inhibitor) in advanced solid tumors (NCT01938443)</a:t>
            </a:r>
          </a:p>
          <a:p>
            <a:pPr marL="0" indent="0">
              <a:buNone/>
            </a:pPr>
            <a:r>
              <a:rPr lang="en-US" sz="2400" dirty="0"/>
              <a:t>   - Phase I trial of combination therapy FAK inhibitor (</a:t>
            </a:r>
            <a:r>
              <a:rPr lang="en-US" sz="2400" dirty="0" err="1"/>
              <a:t>Defactinib</a:t>
            </a:r>
            <a:r>
              <a:rPr lang="en-US" sz="2400" dirty="0"/>
              <a:t>), Pembrolizumab (PD1 antibody) and Gemcitabine in solid tumors including pancreatic cancer (NCT02546531)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Our study indicates potential efficacy of FAK inhibitors in UM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67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688B-4A67-4E7E-A2DC-96854571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moving to CDSL, I was doing some cancer projects and some quality control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5D22A-13E2-4268-AE8D-3E464FCF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B75CB-A9FC-4ADB-8F03-CBDF0A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87" y="1681800"/>
            <a:ext cx="7119226" cy="349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488C2-DEA4-4375-B1E2-B0E3B9AFC7D1}"/>
              </a:ext>
            </a:extLst>
          </p:cNvPr>
          <p:cNvSpPr txBox="1"/>
          <p:nvPr/>
        </p:nvSpPr>
        <p:spPr>
          <a:xfrm>
            <a:off x="2673531" y="5617029"/>
            <a:ext cx="684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https://github.com/aaschaffer/vecscreen_plus_taxonomy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3B4D1-E5B8-4BF5-A6AA-921AE59009B0}"/>
              </a:ext>
            </a:extLst>
          </p:cNvPr>
          <p:cNvSpPr txBox="1"/>
          <p:nvPr/>
        </p:nvSpPr>
        <p:spPr>
          <a:xfrm>
            <a:off x="1001486" y="6252754"/>
            <a:ext cx="837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identified and corrected 11,355+ contaminated/flawed sequences in GenBank</a:t>
            </a:r>
          </a:p>
        </p:txBody>
      </p:sp>
    </p:spTree>
    <p:extLst>
      <p:ext uri="{BB962C8B-B14F-4D97-AF65-F5344CB8AC3E}">
        <p14:creationId xmlns:p14="http://schemas.microsoft.com/office/powerpoint/2010/main" val="170629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9052D-D85E-47BD-8E22-73644ADA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5C547-3A39-4062-BCE5-98A53D14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835" y="336641"/>
            <a:ext cx="5286375" cy="1847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9FB07-ECD6-41E8-8F3E-B3D04B2E4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79" y="2331583"/>
            <a:ext cx="5597651" cy="167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6C719-DF6B-44AA-8780-2E04B175B224}"/>
              </a:ext>
            </a:extLst>
          </p:cNvPr>
          <p:cNvSpPr txBox="1"/>
          <p:nvPr/>
        </p:nvSpPr>
        <p:spPr>
          <a:xfrm>
            <a:off x="2299063" y="2664823"/>
            <a:ext cx="441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12, article e0179106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B0651-648C-482C-BF2F-3D05A826CC90}"/>
              </a:ext>
            </a:extLst>
          </p:cNvPr>
          <p:cNvSpPr txBox="1"/>
          <p:nvPr/>
        </p:nvSpPr>
        <p:spPr>
          <a:xfrm>
            <a:off x="2299063" y="3283131"/>
            <a:ext cx="636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https://www.ncbi.nlm.nih.gov/projects/gap/cgi-bin/Software.cgi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79939-9550-4F37-B0B1-10EF8BAB5131}"/>
              </a:ext>
            </a:extLst>
          </p:cNvPr>
          <p:cNvSpPr txBox="1"/>
          <p:nvPr/>
        </p:nvSpPr>
        <p:spPr>
          <a:xfrm>
            <a:off x="2231979" y="3918857"/>
            <a:ext cx="6154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developed GRAF to identify quickly samples within and across </a:t>
            </a:r>
            <a:r>
              <a:rPr lang="en-US" dirty="0" err="1"/>
              <a:t>dbGAP</a:t>
            </a:r>
            <a:r>
              <a:rPr lang="en-US" dirty="0"/>
              <a:t> Genome-wide association data sets that come from the same individual or  closely related individuals.</a:t>
            </a:r>
          </a:p>
          <a:p>
            <a:endParaRPr lang="en-US" dirty="0"/>
          </a:p>
          <a:p>
            <a:r>
              <a:rPr lang="en-US" dirty="0"/>
              <a:t>Premise: In case-control association analysis one should not use closely related individuals as if they were independent samples.</a:t>
            </a:r>
          </a:p>
        </p:txBody>
      </p:sp>
    </p:spTree>
    <p:extLst>
      <p:ext uri="{BB962C8B-B14F-4D97-AF65-F5344CB8AC3E}">
        <p14:creationId xmlns:p14="http://schemas.microsoft.com/office/powerpoint/2010/main" val="23844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NCI’s Cancer Data Science Lab exists and is growing, with many NCI collaborations started</a:t>
            </a:r>
          </a:p>
          <a:p>
            <a:pPr marL="514350" indent="-514350">
              <a:buAutoNum type="arabicParenR"/>
            </a:pPr>
            <a:r>
              <a:rPr lang="en-US" dirty="0"/>
              <a:t>Quality control of data (part of “data wrangling” or “data exploration”) is essential </a:t>
            </a:r>
            <a:r>
              <a:rPr lang="en-US"/>
              <a:t>to good data </a:t>
            </a:r>
            <a:r>
              <a:rPr lang="en-US" dirty="0"/>
              <a:t>science </a:t>
            </a:r>
          </a:p>
          <a:p>
            <a:pPr marL="514350" indent="-514350">
              <a:buAutoNum type="arabicParenR"/>
            </a:pPr>
            <a:r>
              <a:rPr lang="en-US" dirty="0"/>
              <a:t>Fundamental problems in cancer diagnosis and treatment can be constructively viewed as problems in data science; these include: How to harness synthetic lethality in cancer treatment? and Which patients will benefit from immunotherapy?</a:t>
            </a:r>
          </a:p>
          <a:p>
            <a:pPr marL="514350" indent="-514350">
              <a:buAutoNum type="arabicParenR"/>
            </a:pPr>
            <a:r>
              <a:rPr lang="en-US" dirty="0"/>
              <a:t>NCI/NIH has some of the qualities that allowed early data science to flourish at Bell Labs, but beware of restrictions on data access/publication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38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did this high-risk project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7103" y="146304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were working on a low-risk project for recognizing 16S RNA sequences, when Rich McVeigh noticed that: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286000"/>
            <a:ext cx="1007153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Date: Wed, 16 Sep 2015 12:06:06 +0000</a:t>
            </a:r>
          </a:p>
          <a:p>
            <a:r>
              <a:rPr lang="en-US" dirty="0"/>
              <a:t>From: "McVeigh, Richard (NIH/NLM/NCBI) [C]" &lt;mcveigh@ncbi.nlm.nih.gov&gt;</a:t>
            </a:r>
          </a:p>
          <a:p>
            <a:endParaRPr lang="en-US" dirty="0"/>
          </a:p>
          <a:p>
            <a:r>
              <a:rPr lang="en-US" dirty="0"/>
              <a:t>David [</a:t>
            </a:r>
            <a:r>
              <a:rPr lang="en-US" dirty="0" err="1"/>
              <a:t>Lipman</a:t>
            </a:r>
            <a:r>
              <a:rPr lang="en-US" dirty="0"/>
              <a:t>] and Alejandro</a:t>
            </a:r>
          </a:p>
          <a:p>
            <a:endParaRPr lang="en-US" dirty="0"/>
          </a:p>
          <a:p>
            <a:r>
              <a:rPr lang="en-US" dirty="0"/>
              <a:t>I took the complete </a:t>
            </a:r>
            <a:r>
              <a:rPr lang="en-US" dirty="0" err="1"/>
              <a:t>fasta</a:t>
            </a:r>
            <a:r>
              <a:rPr lang="en-US" dirty="0"/>
              <a:t> set and ran them through the full set of tests we use in indexing for evaluating sequences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Note I found sixty six of the sequences contained a significant amount of vector contamination. </a:t>
            </a:r>
          </a:p>
          <a:p>
            <a:r>
              <a:rPr lang="en-US" dirty="0"/>
              <a:t>In all the yes cases, Alejandro's result agrees with mine....</a:t>
            </a:r>
          </a:p>
          <a:p>
            <a:endParaRPr lang="en-US" dirty="0"/>
          </a:p>
          <a:p>
            <a:r>
              <a:rPr lang="en-US" dirty="0"/>
              <a:t>Rich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103" y="611632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started to ask questions about the vector contamination…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61458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Sources of Contamination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33849" y="1655218"/>
            <a:ext cx="8324305" cy="235132"/>
            <a:chOff x="496389" y="2625634"/>
            <a:chExt cx="11099073" cy="235132"/>
          </a:xfrm>
          <a:solidFill>
            <a:srgbClr val="228833"/>
          </a:solidFill>
        </p:grpSpPr>
        <p:sp>
          <p:nvSpPr>
            <p:cNvPr id="4" name="Right Arrow 3"/>
            <p:cNvSpPr/>
            <p:nvPr/>
          </p:nvSpPr>
          <p:spPr>
            <a:xfrm>
              <a:off x="496389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1915886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335383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4754880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6174377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7593874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013371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0432868" y="2625634"/>
              <a:ext cx="1162594" cy="235132"/>
            </a:xfrm>
            <a:prstGeom prst="rightArrow">
              <a:avLst/>
            </a:prstGeom>
            <a:grpFill/>
            <a:ln>
              <a:solidFill>
                <a:srgbClr val="228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17111" y="1070443"/>
            <a:ext cx="105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ucida Sans"/>
                <a:cs typeface="Lucida Sans"/>
              </a:rPr>
              <a:t>Sample</a:t>
            </a:r>
            <a:br>
              <a:rPr lang="en-US" sz="1400" dirty="0">
                <a:latin typeface="Lucida Sans"/>
                <a:cs typeface="Lucida Sans"/>
              </a:rPr>
            </a:br>
            <a:r>
              <a:rPr lang="en-US" sz="1400" dirty="0">
                <a:latin typeface="Lucida Sans"/>
                <a:cs typeface="Lucida Sans"/>
              </a:rPr>
              <a:t>Collection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76770" y="1070443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ucida Sans"/>
                <a:cs typeface="Lucida Sans"/>
              </a:rPr>
              <a:t>Submission </a:t>
            </a:r>
            <a:br>
              <a:rPr lang="en-US" sz="1400" dirty="0">
                <a:latin typeface="Lucida Sans"/>
                <a:cs typeface="Lucida Sans"/>
              </a:rPr>
            </a:br>
            <a:r>
              <a:rPr lang="en-US" sz="1400" dirty="0">
                <a:latin typeface="Lucida Sans"/>
                <a:cs typeface="Lucida Sans"/>
              </a:rPr>
              <a:t>to database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35900" y="224929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Lucida Sans"/>
                <a:cs typeface="Lucida Sans"/>
              </a:rPr>
              <a:t>In vivo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1188" y="222819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Lucida Sans"/>
                <a:cs typeface="Lucida Sans"/>
              </a:rPr>
              <a:t>In vitro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99971" y="2207098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solidFill>
                  <a:schemeClr val="tx2"/>
                </a:solidFill>
                <a:latin typeface="Lucida Sans"/>
                <a:cs typeface="Lucida Sans"/>
              </a:rPr>
              <a:t>In silico</a:t>
            </a:r>
            <a:endParaRPr lang="en-US" sz="1600" i="1" dirty="0">
              <a:solidFill>
                <a:schemeClr val="tx2"/>
              </a:solidFill>
              <a:latin typeface="Lucida Sans"/>
              <a:cs typeface="Lucida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9896" y="2685192"/>
            <a:ext cx="201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Infection with viruses, microbes</a:t>
            </a:r>
            <a:b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</a:b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 or parasites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20530" y="3559124"/>
            <a:ext cx="149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Symbionts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05028" y="4236775"/>
            <a:ext cx="153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Commensals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7481" y="4992490"/>
            <a:ext cx="1537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Gut microbes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75119" y="4640166"/>
            <a:ext cx="120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Food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5644" y="2576432"/>
            <a:ext cx="1609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Errors in tracking data </a:t>
            </a:r>
            <a:r>
              <a:rPr lang="en-US" sz="1600">
                <a:solidFill>
                  <a:srgbClr val="BB0011"/>
                </a:solidFill>
                <a:latin typeface="Lucida Sans"/>
                <a:cs typeface="Lucida Sans"/>
              </a:rPr>
              <a:t>or metadata</a:t>
            </a:r>
            <a:endParaRPr lang="en-US" sz="1600" dirty="0">
              <a:solidFill>
                <a:srgbClr val="BB0011"/>
              </a:solidFill>
              <a:latin typeface="Lucida Sans"/>
              <a:cs typeface="Lucida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0112" y="7366780"/>
            <a:ext cx="18217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C00000"/>
                </a:solidFill>
              </a:rPr>
              <a:t>Errors in </a:t>
            </a:r>
            <a:r>
              <a:rPr lang="en-US" sz="1600">
                <a:solidFill>
                  <a:srgbClr val="C00000"/>
                </a:solidFill>
              </a:rPr>
              <a:t>sample tracking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00555" y="5355275"/>
            <a:ext cx="24092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Cross-contamination of 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10940" y="3576723"/>
            <a:ext cx="23218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Cross-contamination of DNA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7491" y="110122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ucida Sans"/>
                <a:cs typeface="Lucida Sans"/>
              </a:rPr>
              <a:t>DNA Extraction</a:t>
            </a:r>
            <a:endParaRPr lang="en-US" dirty="0">
              <a:latin typeface="Lucida Sans"/>
              <a:cs typeface="Lucida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85157" y="1070443"/>
            <a:ext cx="1182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ucida Sans"/>
                <a:cs typeface="Lucida Sans"/>
              </a:rPr>
              <a:t>Library</a:t>
            </a:r>
            <a:br>
              <a:rPr lang="en-US" sz="1400" dirty="0">
                <a:latin typeface="Lucida Sans"/>
                <a:cs typeface="Lucida Sans"/>
              </a:rPr>
            </a:br>
            <a:r>
              <a:rPr lang="en-US" sz="1400" dirty="0">
                <a:latin typeface="Lucida Sans"/>
                <a:cs typeface="Lucida Sans"/>
              </a:rPr>
              <a:t>Preparation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49254" y="1285887"/>
            <a:ext cx="118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ucida Sans"/>
                <a:cs typeface="Lucida Sans"/>
              </a:rPr>
              <a:t>Sequencing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6661" y="2691235"/>
            <a:ext cx="122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Spike-ins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19343" y="2642991"/>
            <a:ext cx="16084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Contaminated  reagents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87563" y="3188390"/>
            <a:ext cx="122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Spill-over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17089" y="3578654"/>
            <a:ext cx="129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Carry-over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0297" y="6039114"/>
            <a:ext cx="22334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Errors in sample tracking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67734" y="5663463"/>
            <a:ext cx="20882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Errors in tracking of DNA preps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2393" y="3248269"/>
            <a:ext cx="103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Aerosols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95601" y="4882948"/>
            <a:ext cx="1449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Human</a:t>
            </a:r>
          </a:p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handlers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0534" y="2639674"/>
            <a:ext cx="11890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Adaptors &amp; primers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59426" y="3201758"/>
            <a:ext cx="207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Cloning vectors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41102" y="3550169"/>
            <a:ext cx="2104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E. coli &amp; phage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7962" y="3990374"/>
            <a:ext cx="202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IS &amp; Transposons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2583" y="4340296"/>
            <a:ext cx="16933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Mitochondrial DNA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7783" y="4431567"/>
            <a:ext cx="20882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BB0011"/>
                </a:solidFill>
                <a:latin typeface="Lucida Sans"/>
                <a:cs typeface="Lucida Sans"/>
              </a:rPr>
              <a:t>Errors in tracking of 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4BB28-D935-4586-AD75-E80B992DBB59}"/>
              </a:ext>
            </a:extLst>
          </p:cNvPr>
          <p:cNvSpPr txBox="1"/>
          <p:nvPr/>
        </p:nvSpPr>
        <p:spPr>
          <a:xfrm>
            <a:off x="9734842" y="6183086"/>
            <a:ext cx="2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 Kitts</a:t>
            </a:r>
          </a:p>
        </p:txBody>
      </p:sp>
    </p:spTree>
    <p:extLst>
      <p:ext uri="{BB962C8B-B14F-4D97-AF65-F5344CB8AC3E}">
        <p14:creationId xmlns:p14="http://schemas.microsoft.com/office/powerpoint/2010/main" val="1092306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Cloning Vectors and Contamination?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6786" y="1417638"/>
            <a:ext cx="6038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 cloning vector is a piece of DNA (usually circular) in which a DNA sequence can be copied in a natural organism (e.g., E. coli)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 vector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V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usually an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engineered juxtaposition mosaic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of sequences, some of which are from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real biological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sources and some of which are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artificial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848" y="3641834"/>
            <a:ext cx="5990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When a biologist prepares a cloned sequence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submission to a database, the starting point is a circularized concatenation of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V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biologist must remove (“trim”)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V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keep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“Vector contamination” occurs when the biologist does not do the trimming correctly and the submitted sequence contains more than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BED9C-4466-4F86-A9E8-DB9CA2F8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6" y="128016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3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</a:t>
            </a:r>
            <a:r>
              <a:rPr lang="en-US" dirty="0" err="1"/>
              <a:t>UniVec</a:t>
            </a:r>
            <a:r>
              <a:rPr lang="en-US" dirty="0"/>
              <a:t> and </a:t>
            </a:r>
            <a:r>
              <a:rPr lang="en-US" dirty="0" err="1"/>
              <a:t>vecscreen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UniVec</a:t>
            </a:r>
            <a:r>
              <a:rPr lang="en-US" dirty="0"/>
              <a:t> is a collection of known vector sequences.</a:t>
            </a:r>
          </a:p>
          <a:p>
            <a:r>
              <a:rPr lang="en-US" dirty="0" err="1"/>
              <a:t>UniVec</a:t>
            </a:r>
            <a:r>
              <a:rPr lang="en-US" dirty="0"/>
              <a:t> is currently in version 10, with 6093 sequences.</a:t>
            </a:r>
          </a:p>
          <a:p>
            <a:r>
              <a:rPr lang="en-US" dirty="0" err="1"/>
              <a:t>UniVec</a:t>
            </a:r>
            <a:r>
              <a:rPr lang="en-US" dirty="0"/>
              <a:t> is curated by Paul Kitts.</a:t>
            </a:r>
          </a:p>
          <a:p>
            <a:r>
              <a:rPr lang="en-US" dirty="0"/>
              <a:t>The sources of </a:t>
            </a:r>
            <a:r>
              <a:rPr lang="en-US" dirty="0" err="1"/>
              <a:t>UniVec</a:t>
            </a:r>
            <a:r>
              <a:rPr lang="en-US" dirty="0"/>
              <a:t> are a mixture of natural and synthetic, but the sources were not documented. </a:t>
            </a:r>
          </a:p>
          <a:p>
            <a:r>
              <a:rPr lang="en-US" dirty="0" err="1"/>
              <a:t>vecscreen</a:t>
            </a:r>
            <a:r>
              <a:rPr lang="en-US" dirty="0"/>
              <a:t> is conceptually </a:t>
            </a:r>
            <a:r>
              <a:rPr lang="en-US" dirty="0" err="1"/>
              <a:t>blastn</a:t>
            </a:r>
            <a:r>
              <a:rPr lang="en-US" dirty="0"/>
              <a:t> of potentially contaminated queries vs. </a:t>
            </a:r>
            <a:r>
              <a:rPr lang="en-US" dirty="0" err="1"/>
              <a:t>UniVec</a:t>
            </a:r>
            <a:r>
              <a:rPr lang="en-US" dirty="0"/>
              <a:t> as a BLAST </a:t>
            </a:r>
            <a:r>
              <a:rPr lang="en-US" dirty="0" err="1"/>
              <a:t>db</a:t>
            </a:r>
            <a:r>
              <a:rPr lang="en-US" dirty="0"/>
              <a:t>, with distinctions for the region of the query in which the </a:t>
            </a:r>
            <a:r>
              <a:rPr lang="en-US" dirty="0" err="1"/>
              <a:t>blastn</a:t>
            </a:r>
            <a:r>
              <a:rPr lang="en-US" dirty="0"/>
              <a:t> match occurs (match at an end is more likely contamination) and an idiosyncratic output  </a:t>
            </a:r>
            <a:r>
              <a:rPr lang="en-US" dirty="0" err="1"/>
              <a:t>content+format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8600"/>
            <a:ext cx="10178427" cy="815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01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ADC3-5CDE-48C6-87F3-E2A7A42F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Problems in Cancer Amenable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F38B7-797A-47D6-A620-C87FAEDDA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Does a patient have cancer?</a:t>
            </a:r>
          </a:p>
          <a:p>
            <a:r>
              <a:rPr lang="en-US" dirty="0"/>
              <a:t>What is a cancer patient’s prognosis based on biomarkers?</a:t>
            </a:r>
          </a:p>
          <a:p>
            <a:r>
              <a:rPr lang="en-US" dirty="0"/>
              <a:t>Will a patient respond to some treatment, e.g., immunotherapy?</a:t>
            </a:r>
          </a:p>
          <a:p>
            <a:r>
              <a:rPr lang="en-US" dirty="0"/>
              <a:t>Will a combination of treatments be synergistic or toxic?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availability</a:t>
            </a:r>
            <a:r>
              <a:rPr lang="en-US" dirty="0"/>
              <a:t> of massive genomic and image data sets with clinical </a:t>
            </a:r>
            <a:r>
              <a:rPr lang="en-US" i="1" dirty="0"/>
              <a:t>annotation</a:t>
            </a:r>
            <a:r>
              <a:rPr lang="en-US" dirty="0"/>
              <a:t> makes possible head-to-head </a:t>
            </a:r>
            <a:r>
              <a:rPr lang="en-US" i="1" dirty="0"/>
              <a:t>comparisons</a:t>
            </a:r>
            <a:r>
              <a:rPr lang="en-US" dirty="0"/>
              <a:t> of predictors that are encoded in usually </a:t>
            </a:r>
            <a:r>
              <a:rPr lang="en-US" i="1" dirty="0"/>
              <a:t>open</a:t>
            </a:r>
            <a:r>
              <a:rPr lang="en-US" dirty="0"/>
              <a:t> </a:t>
            </a:r>
            <a:r>
              <a:rPr lang="en-US" i="1" dirty="0"/>
              <a:t>software</a:t>
            </a:r>
            <a:r>
              <a:rPr lang="en-US" dirty="0"/>
              <a:t> and run </a:t>
            </a:r>
            <a:r>
              <a:rPr lang="en-US" i="1" dirty="0"/>
              <a:t>reproducibly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7923A-67AF-4EA6-A73C-ED93157C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5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6B34-274E-400B-9DBF-4200CE71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of Competitors to </a:t>
            </a:r>
            <a:r>
              <a:rPr lang="en-US" sz="3600" dirty="0" err="1"/>
              <a:t>VecScreen</a:t>
            </a:r>
            <a:r>
              <a:rPr lang="en-US" sz="3600" dirty="0"/>
              <a:t> for NGS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23DAF6-D9D3-49FA-8863-70EE975F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8B0FF-680A-4F6D-A7DE-646EFD80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50352"/>
            <a:ext cx="6815137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1CB72-273F-4AF6-AC9A-8DD88F6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255110"/>
            <a:ext cx="9677400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D1958-2255-44CD-AA9B-E688FBB7B194}"/>
              </a:ext>
            </a:extLst>
          </p:cNvPr>
          <p:cNvSpPr txBox="1"/>
          <p:nvPr/>
        </p:nvSpPr>
        <p:spPr>
          <a:xfrm>
            <a:off x="333375" y="1524000"/>
            <a:ext cx="2247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Figaro assumes uses a statistical model, so it requires a large homogeneous data set, but not the vectors. Assumes only terminal matches.</a:t>
            </a:r>
          </a:p>
        </p:txBody>
      </p:sp>
    </p:spTree>
    <p:extLst>
      <p:ext uri="{BB962C8B-B14F-4D97-AF65-F5344CB8AC3E}">
        <p14:creationId xmlns:p14="http://schemas.microsoft.com/office/powerpoint/2010/main" val="1526625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2B8B-B4EE-4FD6-A5AD-9FEF7937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Problem(s) Are We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5F47-8A95-404F-B3D0-7B52E5A8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Stated Problem: Given </a:t>
            </a:r>
            <a:r>
              <a:rPr lang="en-US" dirty="0" err="1"/>
              <a:t>vecscreen</a:t>
            </a:r>
            <a:r>
              <a:rPr lang="en-US" dirty="0"/>
              <a:t> outputs, which are true positives (contamination) and which are false positives?</a:t>
            </a:r>
          </a:p>
          <a:p>
            <a:r>
              <a:rPr lang="en-US" dirty="0"/>
              <a:t>Turns out not to be the right problem…</a:t>
            </a:r>
          </a:p>
          <a:p>
            <a:r>
              <a:rPr lang="en-US" dirty="0"/>
              <a:t>Initial approach: Expert systems; ask the experts (Rich McVeigh, Ilene </a:t>
            </a:r>
            <a:r>
              <a:rPr lang="en-US" dirty="0" err="1"/>
              <a:t>Karsch</a:t>
            </a:r>
            <a:r>
              <a:rPr lang="en-US" dirty="0"/>
              <a:t>-Mizrachi) how they solve the problem and implement their solution in software.</a:t>
            </a:r>
          </a:p>
          <a:p>
            <a:r>
              <a:rPr lang="en-US" dirty="0"/>
              <a:t>Caveat: Two experts allows for inter-expert discordance.</a:t>
            </a:r>
          </a:p>
          <a:p>
            <a:r>
              <a:rPr lang="en-US" dirty="0"/>
              <a:t>NCBI constraint: Solution must use </a:t>
            </a:r>
            <a:r>
              <a:rPr lang="en-US" dirty="0" err="1"/>
              <a:t>UniVec</a:t>
            </a:r>
            <a:r>
              <a:rPr lang="en-US" dirty="0"/>
              <a:t>/</a:t>
            </a:r>
            <a:r>
              <a:rPr lang="en-US" dirty="0" err="1"/>
              <a:t>vecscreen</a:t>
            </a:r>
            <a:endParaRPr lang="en-US" dirty="0"/>
          </a:p>
          <a:p>
            <a:r>
              <a:rPr lang="en-US" dirty="0"/>
              <a:t>NCBI preference: in NCBI sequence analysis, BLAST is a hammer and every problem looks like a nail.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94EEB-3E31-4763-907A-070320D8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75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If we find a contaminated sequence in the GenBank part of </a:t>
            </a:r>
            <a:r>
              <a:rPr lang="en-US" sz="4000" dirty="0" err="1"/>
              <a:t>nr</a:t>
            </a:r>
            <a:r>
              <a:rPr lang="en-US" sz="4000" dirty="0"/>
              <a:t>, Rich McVeigh can correct it. “Correct the sequence” could mean any of: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Trim the vector segment</a:t>
            </a:r>
          </a:p>
          <a:p>
            <a:pPr marL="514350" indent="-514350">
              <a:buAutoNum type="arabicParenR"/>
            </a:pPr>
            <a:r>
              <a:rPr lang="en-US" dirty="0"/>
              <a:t>Contact the submitter to confirm appropriate action</a:t>
            </a:r>
          </a:p>
          <a:p>
            <a:pPr marL="514350" indent="-514350">
              <a:buAutoNum type="arabicParenR"/>
            </a:pPr>
            <a:r>
              <a:rPr lang="en-US" dirty="0"/>
              <a:t>Correct </a:t>
            </a:r>
            <a:r>
              <a:rPr lang="en-US" i="1" dirty="0"/>
              <a:t>taxonomy</a:t>
            </a:r>
            <a:r>
              <a:rPr lang="en-US" dirty="0"/>
              <a:t> to identify the sequence as </a:t>
            </a:r>
            <a:r>
              <a:rPr lang="en-US" i="1" dirty="0"/>
              <a:t>synthetic</a:t>
            </a:r>
          </a:p>
          <a:p>
            <a:pPr marL="514350" indent="-514350">
              <a:buAutoNum type="arabicParenR"/>
            </a:pPr>
            <a:r>
              <a:rPr lang="en-US" dirty="0"/>
              <a:t>Correct annotation</a:t>
            </a:r>
          </a:p>
          <a:p>
            <a:pPr marL="514350" indent="-514350">
              <a:buAutoNum type="arabicParenR"/>
            </a:pPr>
            <a:r>
              <a:rPr lang="en-US" dirty="0" err="1"/>
              <a:t>Unverify</a:t>
            </a:r>
            <a:r>
              <a:rPr lang="en-US" dirty="0"/>
              <a:t> the sequence</a:t>
            </a:r>
          </a:p>
          <a:p>
            <a:pPr marL="514350" indent="-514350">
              <a:buAutoNum type="arabicParenR"/>
            </a:pPr>
            <a:r>
              <a:rPr lang="en-US" dirty="0"/>
              <a:t>Suppress the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71760" y="582168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 McVeigh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A2320-DB76-4248-8A6E-A77566BDE21E}"/>
              </a:ext>
            </a:extLst>
          </p:cNvPr>
          <p:cNvSpPr txBox="1"/>
          <p:nvPr/>
        </p:nvSpPr>
        <p:spPr>
          <a:xfrm>
            <a:off x="266700" y="4905375"/>
            <a:ext cx="1141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Prospective analysis uses 2, while retrospective analysis uses 1, 3, 4, 5, 6 </a:t>
            </a:r>
          </a:p>
        </p:txBody>
      </p:sp>
    </p:spTree>
    <p:extLst>
      <p:ext uri="{BB962C8B-B14F-4D97-AF65-F5344CB8AC3E}">
        <p14:creationId xmlns:p14="http://schemas.microsoft.com/office/powerpoint/2010/main" val="2781210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and a vector can overlap if they originate from the same genome (genus level)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E3DCBB-3D73-4398-A9E2-26CEBD4C1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41" y="1705073"/>
            <a:ext cx="5088418" cy="4534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8982" y="6356350"/>
            <a:ext cx="1034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Beware of circular reasoning about sequence origins (all meanings intended)!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44055" y="2282550"/>
            <a:ext cx="6180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example, most of 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entry U13860.1:1494-2319 is an unambiguous perfect match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NC_007779: positions 256055-256832.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sequence whose genus is Escherichia overlaps [256055-256832] , it will have a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V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ecScreen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match to U13860, but that match should be considered FALSE_BIOLOGICAL (not vector contamination).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587D-BBE8-406B-8AE4-4E7F146BA953}"/>
              </a:ext>
            </a:extLst>
          </p:cNvPr>
          <p:cNvSpPr txBox="1"/>
          <p:nvPr/>
        </p:nvSpPr>
        <p:spPr>
          <a:xfrm>
            <a:off x="5819775" y="5000625"/>
            <a:ext cx="545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this the “in genome” test.</a:t>
            </a:r>
          </a:p>
        </p:txBody>
      </p:sp>
    </p:spTree>
    <p:extLst>
      <p:ext uri="{BB962C8B-B14F-4D97-AF65-F5344CB8AC3E}">
        <p14:creationId xmlns:p14="http://schemas.microsoft.com/office/powerpoint/2010/main" val="2603147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288"/>
            <a:ext cx="10972800" cy="1143000"/>
          </a:xfrm>
        </p:spPr>
        <p:txBody>
          <a:bodyPr/>
          <a:lstStyle/>
          <a:p>
            <a:r>
              <a:rPr lang="en-US" dirty="0"/>
              <a:t>“Out of genome” test with positive evidence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851"/>
            <a:ext cx="109728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Suppose sequence S matches a vector segment V,</a:t>
            </a:r>
          </a:p>
          <a:p>
            <a:r>
              <a:rPr lang="en-US" sz="2600" dirty="0"/>
              <a:t>we know the taxonomy of S and V, and</a:t>
            </a:r>
          </a:p>
          <a:p>
            <a:r>
              <a:rPr lang="en-US" sz="2600" dirty="0"/>
              <a:t>S and V differ above the level at which the “in genome” test is applied for V,</a:t>
            </a:r>
          </a:p>
          <a:p>
            <a:r>
              <a:rPr lang="en-US" sz="2600" dirty="0"/>
              <a:t>then, the (S,V) match is a true positive (actual vector) or random.</a:t>
            </a:r>
          </a:p>
          <a:p>
            <a:r>
              <a:rPr lang="en-US" sz="2600" dirty="0"/>
              <a:t>Special case: If V is artificial, then all matches to V are true positive or random</a:t>
            </a:r>
          </a:p>
          <a:p>
            <a:pPr marL="0" indent="0">
              <a:buNone/>
            </a:pPr>
            <a:r>
              <a:rPr lang="en-US" sz="2600" dirty="0"/>
              <a:t>Example: AF121976.2 (of genus </a:t>
            </a:r>
            <a:r>
              <a:rPr lang="en-US" sz="2600" i="1" dirty="0"/>
              <a:t>Mus, </a:t>
            </a:r>
            <a:r>
              <a:rPr lang="en-US" sz="2600" dirty="0"/>
              <a:t>10088) has a strong match to segments of uv|U02426.1:19740-19836 and uv|U02426.1:19992-20125, which come from a phage (genus </a:t>
            </a:r>
            <a:r>
              <a:rPr lang="en-US" sz="2600" dirty="0" err="1"/>
              <a:t>Lambdalikevirus</a:t>
            </a:r>
            <a:r>
              <a:rPr lang="en-US" sz="2600" dirty="0"/>
              <a:t>, 186765).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719" y="4959626"/>
            <a:ext cx="1700942" cy="1898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2273" y="5674418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05" y="5056476"/>
            <a:ext cx="2438400" cy="176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1237" y="5720762"/>
            <a:ext cx="64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19050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64887"/>
            <a:ext cx="10972800" cy="1143000"/>
          </a:xfrm>
        </p:spPr>
        <p:txBody>
          <a:bodyPr/>
          <a:lstStyle/>
          <a:p>
            <a:r>
              <a:rPr lang="en-US" dirty="0"/>
              <a:t>“Out of genome” test with negative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0676"/>
            <a:ext cx="10972800" cy="4525963"/>
          </a:xfrm>
        </p:spPr>
        <p:txBody>
          <a:bodyPr/>
          <a:lstStyle/>
          <a:p>
            <a:r>
              <a:rPr lang="en-US" sz="2400" dirty="0"/>
              <a:t>Suppose sequence S matches vector segment V,</a:t>
            </a:r>
          </a:p>
          <a:p>
            <a:r>
              <a:rPr lang="en-US" sz="2400" dirty="0"/>
              <a:t>we know that S comes from genus G, and</a:t>
            </a:r>
          </a:p>
          <a:p>
            <a:r>
              <a:rPr lang="en-US" sz="2400" dirty="0"/>
              <a:t>we know that V does not come from genus G, because we previously identified all vectors coming from genus G, or because we know V is artificial</a:t>
            </a:r>
          </a:p>
          <a:p>
            <a:r>
              <a:rPr lang="en-US" sz="2400" dirty="0"/>
              <a:t>then the (S, V) match is a true positive or random.</a:t>
            </a:r>
          </a:p>
          <a:p>
            <a:pPr marL="0" indent="0">
              <a:buNone/>
            </a:pPr>
            <a:r>
              <a:rPr lang="en-US" sz="2400" dirty="0"/>
              <a:t>In summer 2018 test8 run, 151/2884 (5%) of Strong, Moderate matches classified as NO_DATA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44" y="4451500"/>
            <a:ext cx="1364760" cy="2406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9613" y="5008791"/>
            <a:ext cx="78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94" y="4601817"/>
            <a:ext cx="1279528" cy="2256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3426" y="4979502"/>
            <a:ext cx="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48" y="5256455"/>
            <a:ext cx="1601545" cy="1601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4729" y="5378123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BT004235.1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3373" y="5327367"/>
            <a:ext cx="259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uv|AF310136.1:224-2163</a:t>
            </a:r>
          </a:p>
        </p:txBody>
      </p:sp>
    </p:spTree>
    <p:extLst>
      <p:ext uri="{BB962C8B-B14F-4D97-AF65-F5344CB8AC3E}">
        <p14:creationId xmlns:p14="http://schemas.microsoft.com/office/powerpoint/2010/main" val="2585077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7396-1CAE-4E8F-AE91-8064EE5E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Did We Need to Solve to Apply the    “in genome” and “out of genome” tests?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EE9FA-D102-4458-9454-A6297FA8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069A6-76B3-4B1B-91B6-0D6DCC7C2EAF}"/>
              </a:ext>
            </a:extLst>
          </p:cNvPr>
          <p:cNvSpPr txBox="1"/>
          <p:nvPr/>
        </p:nvSpPr>
        <p:spPr>
          <a:xfrm>
            <a:off x="862149" y="2046514"/>
            <a:ext cx="104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Answer: Find the taxonomic source of as many intervals of </a:t>
            </a:r>
            <a:r>
              <a:rPr lang="en-US" dirty="0" err="1"/>
              <a:t>UniVec</a:t>
            </a:r>
            <a:r>
              <a:rPr lang="en-US" dirty="0"/>
              <a:t> sequences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F9E11-EFDB-40CF-8DD5-42B7570D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04" y="5126202"/>
            <a:ext cx="5497994" cy="1595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81800-BA3D-4F42-84F0-4DD43E78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7" y="3173724"/>
            <a:ext cx="5689630" cy="166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DE005-99FA-413F-B938-68DE50B51899}"/>
              </a:ext>
            </a:extLst>
          </p:cNvPr>
          <p:cNvSpPr txBox="1"/>
          <p:nvPr/>
        </p:nvSpPr>
        <p:spPr>
          <a:xfrm>
            <a:off x="6871063" y="2771672"/>
            <a:ext cx="512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counts: </a:t>
            </a:r>
          </a:p>
          <a:p>
            <a:r>
              <a:rPr lang="en-US" dirty="0"/>
              <a:t>489 </a:t>
            </a:r>
            <a:r>
              <a:rPr lang="en-US" dirty="0" err="1"/>
              <a:t>UniVec</a:t>
            </a:r>
            <a:r>
              <a:rPr lang="en-US" dirty="0"/>
              <a:t> entries entirely artificial</a:t>
            </a:r>
          </a:p>
          <a:p>
            <a:r>
              <a:rPr lang="en-US" dirty="0"/>
              <a:t>559 other entries have an artificial interval</a:t>
            </a:r>
          </a:p>
          <a:p>
            <a:r>
              <a:rPr lang="en-US" dirty="0"/>
              <a:t>3594 entries have at least one interval assigned to a biological source</a:t>
            </a:r>
          </a:p>
          <a:p>
            <a:r>
              <a:rPr lang="en-US" dirty="0"/>
              <a:t>4429/6093 (73%) </a:t>
            </a:r>
            <a:r>
              <a:rPr lang="en-US" dirty="0" err="1"/>
              <a:t>UniVec</a:t>
            </a:r>
            <a:r>
              <a:rPr lang="en-US" dirty="0"/>
              <a:t> entries now have some source information (one before current version is on </a:t>
            </a:r>
            <a:r>
              <a:rPr lang="en-US" dirty="0" err="1"/>
              <a:t>UniVec</a:t>
            </a:r>
            <a:r>
              <a:rPr lang="en-US" dirty="0"/>
              <a:t> ftp site)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14451-B17D-4C1D-8E1A-1CC920DCD7D9}"/>
              </a:ext>
            </a:extLst>
          </p:cNvPr>
          <p:cNvSpPr txBox="1"/>
          <p:nvPr/>
        </p:nvSpPr>
        <p:spPr>
          <a:xfrm>
            <a:off x="6827520" y="5468983"/>
            <a:ext cx="5111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summer 2018 run, 1428 sequences had at least one match classified as TRUE_ARTIFICIAL; all(?) true positive.</a:t>
            </a:r>
          </a:p>
        </p:txBody>
      </p:sp>
    </p:spTree>
    <p:extLst>
      <p:ext uri="{BB962C8B-B14F-4D97-AF65-F5344CB8AC3E}">
        <p14:creationId xmlns:p14="http://schemas.microsoft.com/office/powerpoint/2010/main" val="766308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D6B6-DA96-4114-A49F-C2F38628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 Classifications of </a:t>
            </a:r>
            <a:r>
              <a:rPr lang="en-US" dirty="0" err="1"/>
              <a:t>VecScreen</a:t>
            </a:r>
            <a:r>
              <a:rPr lang="en-US" dirty="0"/>
              <a:t>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48A97-1077-49CB-8D2F-A5B811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FALSE_AMR (special case of FALSE_BIOLOGICAL, for bacteria)</a:t>
            </a:r>
          </a:p>
          <a:p>
            <a:r>
              <a:rPr lang="en-US" dirty="0"/>
              <a:t>FALSE_BIOLOGICAL</a:t>
            </a:r>
          </a:p>
          <a:p>
            <a:r>
              <a:rPr lang="en-US" dirty="0"/>
              <a:t>LIKELY_FALSE_BACTERIAL (for unclassified bacteria)</a:t>
            </a:r>
          </a:p>
          <a:p>
            <a:r>
              <a:rPr lang="en-US" dirty="0"/>
              <a:t>NO_DATA (check every match to find new sources)</a:t>
            </a:r>
          </a:p>
          <a:p>
            <a:r>
              <a:rPr lang="en-US" dirty="0"/>
              <a:t>TRUE_ARTIFICIAL</a:t>
            </a:r>
          </a:p>
          <a:p>
            <a:r>
              <a:rPr lang="en-US" dirty="0"/>
              <a:t>TRUE_ARTIFICIAL_MICROSAT</a:t>
            </a:r>
          </a:p>
          <a:p>
            <a:r>
              <a:rPr lang="en-US" dirty="0"/>
              <a:t>TRUE_BIOLOGICAL (check every match to find new data/rules)</a:t>
            </a:r>
          </a:p>
          <a:p>
            <a:r>
              <a:rPr lang="en-US" dirty="0"/>
              <a:t>TRUE_MICROSAT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35E19-7329-4D74-951D-D26B044C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36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1B26C-80F5-4600-A863-60686230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28ABB-78EA-45B1-9876-2C0CAA6D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3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Possible benefits of retrospective decontamination of </a:t>
            </a:r>
            <a:r>
              <a:rPr lang="en-US" sz="3600" dirty="0" err="1"/>
              <a:t>nr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26189" cy="3286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Reduce potential embarrassment, especially for </a:t>
            </a:r>
            <a:r>
              <a:rPr lang="en-US" dirty="0" err="1"/>
              <a:t>RefSeqs</a:t>
            </a:r>
            <a:endParaRPr lang="en-US" dirty="0"/>
          </a:p>
          <a:p>
            <a:r>
              <a:rPr lang="en-US" dirty="0"/>
              <a:t>Reduce misleading BLAST matches and messages to </a:t>
            </a:r>
            <a:r>
              <a:rPr lang="en-US" dirty="0" err="1"/>
              <a:t>ncbi</a:t>
            </a:r>
            <a:r>
              <a:rPr lang="en-US" dirty="0"/>
              <a:t>-help</a:t>
            </a:r>
          </a:p>
          <a:p>
            <a:r>
              <a:rPr lang="en-US" dirty="0"/>
              <a:t>Competitive advantage for NCBI over EMBL and DDBJ (Rich and Ilene are empowered to correct only GenBank sequences)</a:t>
            </a:r>
          </a:p>
          <a:p>
            <a:r>
              <a:rPr lang="en-US" dirty="0"/>
              <a:t>Clean government → clean data</a:t>
            </a:r>
          </a:p>
          <a:p>
            <a:r>
              <a:rPr lang="en-US" dirty="0"/>
              <a:t>Clean genomic data → better patient care (S. L. </a:t>
            </a:r>
            <a:r>
              <a:rPr lang="en-US" dirty="0" err="1"/>
              <a:t>Salzberg</a:t>
            </a:r>
            <a:r>
              <a:rPr lang="en-US" dirty="0"/>
              <a:t> et al. Neurol. </a:t>
            </a:r>
            <a:r>
              <a:rPr lang="en-US" dirty="0" err="1"/>
              <a:t>Neuroimmunol</a:t>
            </a:r>
            <a:r>
              <a:rPr lang="en-US" dirty="0"/>
              <a:t>. </a:t>
            </a:r>
            <a:r>
              <a:rPr lang="en-US" dirty="0" err="1"/>
              <a:t>Neuroinflam</a:t>
            </a:r>
            <a:r>
              <a:rPr lang="en-US" dirty="0"/>
              <a:t> 2016: 3:e251 )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F70D5-96EB-46D8-8044-6985DEC70DD9}"/>
              </a:ext>
            </a:extLst>
          </p:cNvPr>
          <p:cNvSpPr txBox="1"/>
          <p:nvPr/>
        </p:nvSpPr>
        <p:spPr>
          <a:xfrm>
            <a:off x="838200" y="5408023"/>
            <a:ext cx="1032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Counts as of September 4, 2018: 11,355 sequences corrected, including 310 </a:t>
            </a:r>
            <a:r>
              <a:rPr lang="en-US" sz="2400" dirty="0" err="1"/>
              <a:t>RefSeqs</a:t>
            </a:r>
            <a:r>
              <a:rPr lang="en-US" sz="2400" dirty="0"/>
              <a:t>; another 1500+ non-</a:t>
            </a:r>
            <a:r>
              <a:rPr lang="en-US" sz="2400" dirty="0" err="1"/>
              <a:t>RefSeqs</a:t>
            </a:r>
            <a:r>
              <a:rPr lang="en-US" sz="2400" dirty="0"/>
              <a:t> on Rich’s queue.</a:t>
            </a:r>
          </a:p>
        </p:txBody>
      </p:sp>
    </p:spTree>
    <p:extLst>
      <p:ext uri="{BB962C8B-B14F-4D97-AF65-F5344CB8AC3E}">
        <p14:creationId xmlns:p14="http://schemas.microsoft.com/office/powerpoint/2010/main" val="172182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727B-ED2D-45AD-8DA3-D976A893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Excerpts from NCI’s ad for CDSL chief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3911-39CC-432D-9EC6-029A3309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“at the forefront of data science in fields such as, but not limited to, integrative genomics, network approaches to biology, computational modeling, and mathematical oncology”</a:t>
            </a:r>
          </a:p>
          <a:p>
            <a:r>
              <a:rPr lang="en-US" dirty="0"/>
              <a:t>“</a:t>
            </a:r>
            <a:r>
              <a:rPr lang="en-US" i="1" dirty="0"/>
              <a:t>build a new multi-PI research program” </a:t>
            </a:r>
            <a:r>
              <a:rPr lang="en-US" dirty="0"/>
              <a:t>(recruiting ongoing)</a:t>
            </a:r>
          </a:p>
          <a:p>
            <a:r>
              <a:rPr lang="en-US" dirty="0"/>
              <a:t>“</a:t>
            </a:r>
            <a:r>
              <a:rPr lang="en-US" i="1" dirty="0"/>
              <a:t>oversee a computational Collaboratory consisting of multiple computational scientists with the goal of enabling high-end computational analysis projects for the entire CCR community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DC9A1-BEFF-4FB1-9C61-7DEC21CC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6D137-816F-4227-B56A-81896D850584}"/>
              </a:ext>
            </a:extLst>
          </p:cNvPr>
          <p:cNvSpPr txBox="1"/>
          <p:nvPr/>
        </p:nvSpPr>
        <p:spPr>
          <a:xfrm>
            <a:off x="731520" y="5599611"/>
            <a:ext cx="1057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CDSL is temporarily housed on NIH’s Bethesda campus, Bldg. 10, CRC, 1</a:t>
            </a:r>
            <a:r>
              <a:rPr lang="en-US" baseline="30000" dirty="0"/>
              <a:t>st</a:t>
            </a:r>
            <a:r>
              <a:rPr lang="en-US" dirty="0"/>
              <a:t> floor, east wing.</a:t>
            </a:r>
          </a:p>
        </p:txBody>
      </p:sp>
    </p:spTree>
    <p:extLst>
      <p:ext uri="{BB962C8B-B14F-4D97-AF65-F5344CB8AC3E}">
        <p14:creationId xmlns:p14="http://schemas.microsoft.com/office/powerpoint/2010/main" val="3639899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458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 Connection to </a:t>
            </a:r>
            <a:r>
              <a:rPr lang="en-US" dirty="0" err="1"/>
              <a:t>Cancer:Retroviruses</a:t>
            </a:r>
            <a:r>
              <a:rPr lang="en-US" dirty="0"/>
              <a:t> Complicate “In Genome” Inferences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90" y="4297680"/>
            <a:ext cx="1714500" cy="247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41" y="4663440"/>
            <a:ext cx="3113574" cy="207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54" y="4754880"/>
            <a:ext cx="1406180" cy="1973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73" y="4023360"/>
            <a:ext cx="3608111" cy="2884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69" y="1041728"/>
            <a:ext cx="3754714" cy="2812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360" y="1236740"/>
            <a:ext cx="3263348" cy="2447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5289" y="3854139"/>
            <a:ext cx="239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F. P. Rous (1879-1970)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1374" y="4297680"/>
            <a:ext cx="240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H. Temin (1934-1994)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99" y="4023360"/>
            <a:ext cx="136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D. Baltimore (1938-)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15704" y="3108960"/>
            <a:ext cx="21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M. Bishop (1936-)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H. E. Varmus (1939-)</a:t>
            </a:r>
          </a:p>
        </p:txBody>
      </p:sp>
    </p:spTree>
    <p:extLst>
      <p:ext uri="{BB962C8B-B14F-4D97-AF65-F5344CB8AC3E}">
        <p14:creationId xmlns:p14="http://schemas.microsoft.com/office/powerpoint/2010/main" val="1694527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09A6-5C2D-4772-AE3F-E435632C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Aspects of the Retrovirus Problem In VecScreen_plus_taxonomy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4575-8E31-4EE8-9765-9FF47A61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Retroviruses are common in vectors because a common usage of vectors is to create recombinant DNA with foreign genes inserted</a:t>
            </a:r>
          </a:p>
          <a:p>
            <a:r>
              <a:rPr lang="en-US" dirty="0"/>
              <a:t>We allow a vector segment to belong simultaneously to virus </a:t>
            </a:r>
            <a:r>
              <a:rPr lang="en-US" dirty="0" err="1"/>
              <a:t>taxid</a:t>
            </a:r>
            <a:r>
              <a:rPr lang="en-US" dirty="0"/>
              <a:t> and a host </a:t>
            </a:r>
            <a:r>
              <a:rPr lang="en-US" dirty="0" err="1"/>
              <a:t>taxid</a:t>
            </a:r>
            <a:r>
              <a:rPr lang="en-US" dirty="0"/>
              <a:t> (Example: segments of Z22761.1:1-5585 belong to both 153135 </a:t>
            </a:r>
            <a:r>
              <a:rPr lang="en-US" dirty="0" err="1"/>
              <a:t>Gammaretrovirus</a:t>
            </a:r>
            <a:r>
              <a:rPr lang="en-US" dirty="0"/>
              <a:t> and 10088 Mus, but interval boundaries uncertain)</a:t>
            </a:r>
          </a:p>
          <a:p>
            <a:r>
              <a:rPr lang="en-US" dirty="0"/>
              <a:t>By standing on the shoulders of giants, we can encode the host specificity, even if we do not understand its biological basis</a:t>
            </a:r>
          </a:p>
          <a:p>
            <a:r>
              <a:rPr lang="en-US" dirty="0"/>
              <a:t>Ideally, we want to recognize the two-organism sequences and move them to the “synthetic” division of GenBank</a:t>
            </a:r>
          </a:p>
          <a:p>
            <a:r>
              <a:rPr lang="en-US" dirty="0"/>
              <a:t>In sum, the sub-problem of classifying matches in which the vector contains a retrovirus segment is mostly solved, but isolated issues with conservation, interval boundaries, and missing synthetic sequences remain.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E44B6-920F-49F3-96CC-FFF35DEF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8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85A2-1DCF-4A9F-99AF-CAF534D5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Integration Sites of Retroviruses to the Human Genome Are Not Random and Can Lead to Cancer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6BE78-119C-46BB-ABE6-21C8F24D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4BDBF-DD5B-45F7-A188-C45B9FDB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6" y="1684964"/>
            <a:ext cx="7887882" cy="204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E1831-2AF2-4EB0-BDF7-F6B18B8C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9" y="3744119"/>
            <a:ext cx="8621007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52DF-D771-4090-B302-7A8E10FA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061" y="4481145"/>
            <a:ext cx="3537362" cy="2240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8E52D-9745-4CFF-B5BE-44D138E60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60" y="5272454"/>
            <a:ext cx="32956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96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0621" y="677917"/>
            <a:ext cx="2727434" cy="18918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338" y="1024759"/>
            <a:ext cx="2222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blastn</a:t>
            </a:r>
            <a:r>
              <a:rPr lang="en-US" dirty="0"/>
              <a:t> of 5456 </a:t>
            </a:r>
            <a:r>
              <a:rPr lang="en-US" dirty="0" err="1"/>
              <a:t>UniVec</a:t>
            </a:r>
            <a:r>
              <a:rPr lang="en-US" dirty="0"/>
              <a:t> sequences vs. </a:t>
            </a:r>
            <a:r>
              <a:rPr lang="en-US" dirty="0" err="1"/>
              <a:t>nr</a:t>
            </a:r>
            <a:r>
              <a:rPr lang="en-US" dirty="0"/>
              <a:t> in late July 2016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0731" y="677917"/>
            <a:ext cx="2680138" cy="1891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9103" y="1024759"/>
            <a:ext cx="2301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63 syntactic filters such as</a:t>
            </a:r>
          </a:p>
          <a:p>
            <a:r>
              <a:rPr lang="en-US" dirty="0"/>
              <a:t>NOT "</a:t>
            </a:r>
            <a:r>
              <a:rPr lang="en-US" dirty="0" err="1"/>
              <a:t>src</a:t>
            </a:r>
            <a:r>
              <a:rPr lang="en-US" dirty="0"/>
              <a:t> transgenic" [PROP]</a:t>
            </a:r>
          </a:p>
        </p:txBody>
      </p:sp>
      <p:cxnSp>
        <p:nvCxnSpPr>
          <p:cNvPr id="7" name="Straight Arrow Connector 6"/>
          <p:cNvCxnSpPr>
            <a:stCxn id="2" idx="3"/>
            <a:endCxn id="4" idx="1"/>
          </p:cNvCxnSpPr>
          <p:nvPr/>
        </p:nvCxnSpPr>
        <p:spPr>
          <a:xfrm>
            <a:off x="3358055" y="1623848"/>
            <a:ext cx="1702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41834" y="125451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136450 </a:t>
            </a:r>
            <a:r>
              <a:rPr lang="en-US" dirty="0" err="1"/>
              <a:t>seqs</a:t>
            </a:r>
            <a:r>
              <a:rPr lang="en-US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7062" y="677917"/>
            <a:ext cx="2364828" cy="1891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07062" y="731520"/>
            <a:ext cx="2301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srcchk</a:t>
            </a:r>
            <a:r>
              <a:rPr lang="en-US" dirty="0"/>
              <a:t> to find lowest taxon of each sequence; exclude  11* species, e.g., taxon 10633, SV40, and PDB acc.</a:t>
            </a:r>
          </a:p>
        </p:txBody>
      </p:sp>
      <p:cxnSp>
        <p:nvCxnSpPr>
          <p:cNvPr id="14" name="Straight Arrow Connector 13"/>
          <p:cNvCxnSpPr>
            <a:stCxn id="5" idx="3"/>
            <a:endCxn id="11" idx="1"/>
          </p:cNvCxnSpPr>
          <p:nvPr/>
        </p:nvCxnSpPr>
        <p:spPr>
          <a:xfrm flipV="1">
            <a:off x="7740869" y="1623848"/>
            <a:ext cx="1466193" cy="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6869" y="130175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60704</a:t>
            </a:r>
          </a:p>
        </p:txBody>
      </p:sp>
      <p:sp>
        <p:nvSpPr>
          <p:cNvPr id="6" name="Rectangle 5"/>
          <p:cNvSpPr/>
          <p:nvPr/>
        </p:nvSpPr>
        <p:spPr>
          <a:xfrm>
            <a:off x="9326880" y="4297680"/>
            <a:ext cx="2191407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1" idx="2"/>
            <a:endCxn id="6" idx="0"/>
          </p:cNvCxnSpPr>
          <p:nvPr/>
        </p:nvCxnSpPr>
        <p:spPr>
          <a:xfrm>
            <a:off x="10389476" y="2569779"/>
            <a:ext cx="33108" cy="172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72320" y="4632960"/>
            <a:ext cx="1836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 </a:t>
            </a:r>
            <a:r>
              <a:rPr lang="en-US" dirty="0" err="1"/>
              <a:t>deflines</a:t>
            </a:r>
            <a:r>
              <a:rPr lang="en-US" dirty="0"/>
              <a:t>;</a:t>
            </a:r>
          </a:p>
          <a:p>
            <a:r>
              <a:rPr lang="en-US" dirty="0"/>
              <a:t>Filter out sequence with text match to 3 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66400" y="3373120"/>
            <a:ext cx="100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57653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12080" y="4297679"/>
            <a:ext cx="2757766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39103" y="4389120"/>
            <a:ext cx="2301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sequences of length &gt; 7000nt, to avoid complete genomes and sequences with mixed outcomes*</a:t>
            </a:r>
          </a:p>
        </p:txBody>
      </p:sp>
      <p:cxnSp>
        <p:nvCxnSpPr>
          <p:cNvPr id="20" name="Straight Arrow Connector 19"/>
          <p:cNvCxnSpPr>
            <a:stCxn id="6" idx="1"/>
            <a:endCxn id="17" idx="3"/>
          </p:cNvCxnSpPr>
          <p:nvPr/>
        </p:nvCxnSpPr>
        <p:spPr>
          <a:xfrm flipH="1" flipV="1">
            <a:off x="7969846" y="5212079"/>
            <a:ext cx="13570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0080" y="4297679"/>
            <a:ext cx="2727434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1338" y="4632960"/>
            <a:ext cx="2222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vecscreen</a:t>
            </a:r>
            <a:r>
              <a:rPr lang="en-US" dirty="0"/>
              <a:t> on sequences surviving to this step</a:t>
            </a:r>
          </a:p>
        </p:txBody>
      </p:sp>
      <p:cxnSp>
        <p:nvCxnSpPr>
          <p:cNvPr id="24" name="Straight Arrow Connector 23"/>
          <p:cNvCxnSpPr>
            <a:stCxn id="17" idx="1"/>
            <a:endCxn id="21" idx="3"/>
          </p:cNvCxnSpPr>
          <p:nvPr/>
        </p:nvCxnSpPr>
        <p:spPr>
          <a:xfrm flipH="1">
            <a:off x="3367514" y="5212079"/>
            <a:ext cx="184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78317" y="4824248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46263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6869" y="4871545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57556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0080" y="264160"/>
            <a:ext cx="865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Snapshot from late July to get some upper bounds, part 1 of 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53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40869" y="2926080"/>
            <a:ext cx="225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 shortcut to revisit</a:t>
            </a:r>
          </a:p>
        </p:txBody>
      </p:sp>
    </p:spTree>
    <p:extLst>
      <p:ext uri="{BB962C8B-B14F-4D97-AF65-F5344CB8AC3E}">
        <p14:creationId xmlns:p14="http://schemas.microsoft.com/office/powerpoint/2010/main" val="3002509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Medium-Term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Retrospective identification of all (perhaps, only Strong, Moderate) matches in </a:t>
            </a:r>
            <a:r>
              <a:rPr lang="en-US" dirty="0" err="1"/>
              <a:t>nr</a:t>
            </a:r>
            <a:r>
              <a:rPr lang="en-US" dirty="0"/>
              <a:t> (for length ≤ 7000nt)</a:t>
            </a:r>
          </a:p>
          <a:p>
            <a:r>
              <a:rPr lang="en-US" dirty="0"/>
              <a:t>Develop methods  and software to classify </a:t>
            </a:r>
            <a:r>
              <a:rPr lang="en-US" dirty="0" err="1"/>
              <a:t>vecscreen</a:t>
            </a:r>
            <a:r>
              <a:rPr lang="en-US" dirty="0"/>
              <a:t> matches as TRUE, FALSE, QUESTIONABLE , …</a:t>
            </a:r>
          </a:p>
          <a:p>
            <a:r>
              <a:rPr lang="en-US" dirty="0"/>
              <a:t>Correct as many true positive matches as possible</a:t>
            </a:r>
          </a:p>
          <a:p>
            <a:r>
              <a:rPr lang="en-US" dirty="0"/>
              <a:t>Document everything</a:t>
            </a:r>
          </a:p>
          <a:p>
            <a:r>
              <a:rPr lang="en-US" dirty="0"/>
              <a:t>Write a manuscript</a:t>
            </a:r>
          </a:p>
          <a:p>
            <a:r>
              <a:rPr lang="en-US" dirty="0"/>
              <a:t>(Maybe?) Identify genomic sources of some </a:t>
            </a:r>
            <a:r>
              <a:rPr lang="en-US" dirty="0" err="1"/>
              <a:t>UniVec</a:t>
            </a:r>
            <a:r>
              <a:rPr lang="en-US" dirty="0"/>
              <a:t>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1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1371600" y="822960"/>
            <a:ext cx="2621280" cy="24180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03120" y="1371600"/>
            <a:ext cx="144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vecscreen</a:t>
            </a:r>
            <a:r>
              <a:rPr lang="en-US" dirty="0"/>
              <a:t>  match is in some genus G of interest?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3360" y="4395371"/>
            <a:ext cx="2743200" cy="11887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4480" y="4653280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classification unchanged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7480" y="3200400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54960" y="371856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9" name="Diamond 8"/>
          <p:cNvSpPr/>
          <p:nvPr/>
        </p:nvSpPr>
        <p:spPr>
          <a:xfrm>
            <a:off x="5486400" y="822960"/>
            <a:ext cx="2092960" cy="242824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36640" y="1280160"/>
            <a:ext cx="1178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UniVec</a:t>
            </a:r>
            <a:r>
              <a:rPr lang="en-US" dirty="0"/>
              <a:t> interval overlaps intervals for G?</a:t>
            </a:r>
          </a:p>
        </p:txBody>
      </p:sp>
      <p:cxnSp>
        <p:nvCxnSpPr>
          <p:cNvPr id="12" name="Straight Arrow Connector 11"/>
          <p:cNvCxnSpPr>
            <a:stCxn id="2" idx="3"/>
            <a:endCxn id="9" idx="1"/>
          </p:cNvCxnSpPr>
          <p:nvPr/>
        </p:nvCxnSpPr>
        <p:spPr>
          <a:xfrm>
            <a:off x="3992880" y="2032000"/>
            <a:ext cx="149352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818880" y="1076960"/>
            <a:ext cx="2702560" cy="2164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03360" y="1524000"/>
            <a:ext cx="221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vescreen</a:t>
            </a:r>
            <a:r>
              <a:rPr lang="en-US" dirty="0"/>
              <a:t> match is considered “in genome” and treated as not vector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6560" y="1524000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7" name="Straight Arrow Connector 16"/>
          <p:cNvCxnSpPr>
            <a:stCxn id="9" idx="3"/>
          </p:cNvCxnSpPr>
          <p:nvPr/>
        </p:nvCxnSpPr>
        <p:spPr>
          <a:xfrm flipV="1">
            <a:off x="7579360" y="2032000"/>
            <a:ext cx="123952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55280" y="1524000"/>
            <a:ext cx="99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30240" y="4395371"/>
            <a:ext cx="2580640" cy="11887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9" idx="2"/>
          </p:cNvCxnSpPr>
          <p:nvPr/>
        </p:nvCxnSpPr>
        <p:spPr>
          <a:xfrm>
            <a:off x="6532880" y="3251200"/>
            <a:ext cx="10160" cy="114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46240" y="338986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53760" y="4685883"/>
            <a:ext cx="200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classification unchanged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54479" y="284480"/>
            <a:ext cx="102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run snapshot,  the main step of the “in genome” test, part 6 of 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71600" y="603504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Reminder: The programs evaluate per match, not per sequence, but Rich’s evaluation is per sequence.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0240" y="731520"/>
            <a:ext cx="2743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5360" y="731520"/>
            <a:ext cx="235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vecscreen</a:t>
            </a:r>
            <a:r>
              <a:rPr lang="en-US" dirty="0"/>
              <a:t> on sequences that survive to this point (</a:t>
            </a:r>
            <a:r>
              <a:rPr lang="en-US" dirty="0" err="1"/>
              <a:t>vescreen</a:t>
            </a:r>
            <a:r>
              <a:rPr lang="en-US" dirty="0"/>
              <a:t> requires a higher score for internal than initial </a:t>
            </a:r>
            <a:r>
              <a:rPr lang="en-US" dirty="0" err="1"/>
              <a:t>blastn</a:t>
            </a:r>
            <a:r>
              <a:rPr lang="en-US" dirty="0"/>
              <a:t> step)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2560" y="731520"/>
            <a:ext cx="2743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6080" y="955040"/>
            <a:ext cx="223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Parse </a:t>
            </a:r>
            <a:r>
              <a:rPr lang="en-US" dirty="0" err="1"/>
              <a:t>vecscreen</a:t>
            </a:r>
            <a:r>
              <a:rPr lang="en-US" dirty="0"/>
              <a:t> output to obtain a tab-delimited text format, for Rich and Ilene</a:t>
            </a:r>
          </a:p>
        </p:txBody>
      </p:sp>
      <p:sp>
        <p:nvSpPr>
          <p:cNvPr id="6" name="Diamond 5"/>
          <p:cNvSpPr/>
          <p:nvPr/>
        </p:nvSpPr>
        <p:spPr>
          <a:xfrm>
            <a:off x="5405120" y="3718560"/>
            <a:ext cx="2540000" cy="241400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33440" y="429768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source </a:t>
            </a:r>
            <a:r>
              <a:rPr lang="en-US" dirty="0" err="1"/>
              <a:t>gb</a:t>
            </a:r>
            <a:r>
              <a:rPr lang="en-US" dirty="0"/>
              <a:t>? If so, separate terminal/internal matches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8818880" y="4206240"/>
            <a:ext cx="2804160" cy="192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7945120" y="4925561"/>
            <a:ext cx="873760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7360" y="461264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3680" y="4389120"/>
            <a:ext cx="21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EMBL (6887 </a:t>
            </a:r>
            <a:r>
              <a:rPr lang="en-US" dirty="0" err="1"/>
              <a:t>seqs</a:t>
            </a:r>
            <a:r>
              <a:rPr lang="en-US" dirty="0"/>
              <a:t>.) and DDBJ (3200 </a:t>
            </a:r>
            <a:r>
              <a:rPr lang="en-US" dirty="0" err="1"/>
              <a:t>seqs</a:t>
            </a:r>
            <a:r>
              <a:rPr lang="en-US" dirty="0"/>
              <a:t>.) </a:t>
            </a:r>
            <a:r>
              <a:rPr lang="en-US" dirty="0" err="1"/>
              <a:t>vecscreen</a:t>
            </a:r>
            <a:r>
              <a:rPr lang="en-US" dirty="0"/>
              <a:t> match summaries for Rich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3120" y="4297680"/>
            <a:ext cx="2499360" cy="1834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 flipV="1">
            <a:off x="3332480" y="4918889"/>
            <a:ext cx="2072640" cy="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43680" y="4612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560" y="4612640"/>
            <a:ext cx="199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further analysis on </a:t>
            </a:r>
            <a:r>
              <a:rPr lang="en-US" dirty="0" err="1"/>
              <a:t>gb</a:t>
            </a:r>
            <a:r>
              <a:rPr lang="en-US" dirty="0"/>
              <a:t> </a:t>
            </a:r>
            <a:r>
              <a:rPr lang="en-US"/>
              <a:t>matching sequences (13498)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675120" y="2499360"/>
            <a:ext cx="0" cy="121920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4" idx="1"/>
          </p:cNvCxnSpPr>
          <p:nvPr/>
        </p:nvCxnSpPr>
        <p:spPr>
          <a:xfrm>
            <a:off x="3393440" y="1645920"/>
            <a:ext cx="184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2552" y="1150883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23585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56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02080" y="259080"/>
            <a:ext cx="1008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run snapshot, part 2 (parse </a:t>
            </a:r>
            <a:r>
              <a:rPr lang="en-US" sz="2400" dirty="0" err="1"/>
              <a:t>vecscreen</a:t>
            </a:r>
            <a:r>
              <a:rPr lang="en-US" sz="2400" dirty="0"/>
              <a:t> results, separate sources) of 6</a:t>
            </a:r>
          </a:p>
        </p:txBody>
      </p:sp>
    </p:spTree>
    <p:extLst>
      <p:ext uri="{BB962C8B-B14F-4D97-AF65-F5344CB8AC3E}">
        <p14:creationId xmlns:p14="http://schemas.microsoft.com/office/powerpoint/2010/main" val="3122253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5021" y="709448"/>
            <a:ext cx="2711669" cy="1844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76097" y="977462"/>
            <a:ext cx="214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12672 </a:t>
            </a:r>
            <a:r>
              <a:rPr lang="en-US" dirty="0" err="1"/>
              <a:t>seqs</a:t>
            </a:r>
            <a:r>
              <a:rPr lang="en-US" dirty="0"/>
              <a:t> passing filters through previous flowchart</a:t>
            </a:r>
          </a:p>
        </p:txBody>
      </p:sp>
      <p:sp>
        <p:nvSpPr>
          <p:cNvPr id="4" name="Diamond 3"/>
          <p:cNvSpPr/>
          <p:nvPr/>
        </p:nvSpPr>
        <p:spPr>
          <a:xfrm>
            <a:off x="5577840" y="709448"/>
            <a:ext cx="3108960" cy="283464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83680" y="1005840"/>
            <a:ext cx="1451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all sequence intervals in </a:t>
            </a:r>
            <a:r>
              <a:rPr lang="en-US" dirty="0" err="1"/>
              <a:t>seq</a:t>
            </a:r>
            <a:r>
              <a:rPr lang="en-US" dirty="0"/>
              <a:t> and </a:t>
            </a:r>
            <a:r>
              <a:rPr lang="en-US" dirty="0" err="1"/>
              <a:t>UniVec</a:t>
            </a:r>
            <a:r>
              <a:rPr lang="en-US" dirty="0"/>
              <a:t> match in the same genus?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56690" y="2103120"/>
            <a:ext cx="1371600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33280" y="709448"/>
            <a:ext cx="1950720" cy="2834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8" idx="1"/>
          </p:cNvCxnSpPr>
          <p:nvPr/>
        </p:nvCxnSpPr>
        <p:spPr>
          <a:xfrm>
            <a:off x="8686800" y="2126768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36480" y="1005840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864 </a:t>
            </a:r>
            <a:r>
              <a:rPr lang="en-US" dirty="0" err="1"/>
              <a:t>seqs</a:t>
            </a:r>
            <a:r>
              <a:rPr lang="en-US" dirty="0"/>
              <a:t> not requiring further actions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40960" y="4389120"/>
            <a:ext cx="4592320" cy="853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2"/>
          </p:cNvCxnSpPr>
          <p:nvPr/>
        </p:nvCxnSpPr>
        <p:spPr>
          <a:xfrm>
            <a:off x="7132320" y="3544088"/>
            <a:ext cx="0" cy="84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77840" y="469392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11808 sequences requiring attention*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3035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*See /</a:t>
            </a:r>
            <a:r>
              <a:rPr lang="en-US" dirty="0" err="1"/>
              <a:t>panfs</a:t>
            </a:r>
            <a:r>
              <a:rPr lang="en-US" dirty="0"/>
              <a:t>/pan1.be-md.ncbi.nlm.nih.gov/</a:t>
            </a:r>
            <a:r>
              <a:rPr lang="en-US" dirty="0" err="1"/>
              <a:t>dnaorg</a:t>
            </a:r>
            <a:r>
              <a:rPr lang="en-US" dirty="0"/>
              <a:t>/2015.09/</a:t>
            </a:r>
            <a:r>
              <a:rPr lang="en-US" dirty="0" err="1"/>
              <a:t>vector_screening</a:t>
            </a:r>
            <a:r>
              <a:rPr lang="en-US" dirty="0"/>
              <a:t>/test7b/summary_noamr_nogenome_20160801.txt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" y="5943600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Among the 11808 sequences, 3391 have all segments predicted as FALSE, leaving 8417 </a:t>
            </a:r>
            <a:r>
              <a:rPr lang="en-US" dirty="0" err="1"/>
              <a:t>seqs</a:t>
            </a:r>
            <a:r>
              <a:rPr lang="en-US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800" y="1737360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94880" y="3779520"/>
            <a:ext cx="74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6309360"/>
            <a:ext cx="105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taking this snapshot, we began a targeted effort to classify the 11808 sequences and the matching segments.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79320" y="91440"/>
            <a:ext cx="755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run snapshot, “in genome” test, part 5 of 6</a:t>
            </a:r>
          </a:p>
        </p:txBody>
      </p:sp>
    </p:spTree>
    <p:extLst>
      <p:ext uri="{BB962C8B-B14F-4D97-AF65-F5344CB8AC3E}">
        <p14:creationId xmlns:p14="http://schemas.microsoft.com/office/powerpoint/2010/main" val="667703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914400"/>
            <a:ext cx="2743200" cy="1554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1697" y="977462"/>
            <a:ext cx="227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13498 sequences* under consideration from previous slide</a:t>
            </a:r>
          </a:p>
        </p:txBody>
      </p:sp>
      <p:sp>
        <p:nvSpPr>
          <p:cNvPr id="4" name="Diamond 3"/>
          <p:cNvSpPr/>
          <p:nvPr/>
        </p:nvSpPr>
        <p:spPr>
          <a:xfrm>
            <a:off x="5202620" y="713232"/>
            <a:ext cx="2128345" cy="22860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1371600"/>
            <a:ext cx="135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all matching segments AMR?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74720" y="1837944"/>
            <a:ext cx="1727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1520" y="3383280"/>
            <a:ext cx="2743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1697" y="3720662"/>
            <a:ext cx="2144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whether each segment is TRUE (vector) or FALSE (not vector) contamination</a:t>
            </a:r>
          </a:p>
        </p:txBody>
      </p:sp>
      <p:cxnSp>
        <p:nvCxnSpPr>
          <p:cNvPr id="11" name="Straight Arrow Connector 10"/>
          <p:cNvCxnSpPr>
            <a:stCxn id="2" idx="2"/>
            <a:endCxn id="8" idx="0"/>
          </p:cNvCxnSpPr>
          <p:nvPr/>
        </p:nvCxnSpPr>
        <p:spPr>
          <a:xfrm>
            <a:off x="2103120" y="246888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891752" y="914400"/>
            <a:ext cx="1876096" cy="1860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4" idx="3"/>
            <a:endCxn id="15" idx="1"/>
          </p:cNvCxnSpPr>
          <p:nvPr/>
        </p:nvCxnSpPr>
        <p:spPr>
          <a:xfrm flipV="1">
            <a:off x="7330965" y="1844566"/>
            <a:ext cx="1560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077" y="5517931"/>
            <a:ext cx="1221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*13498 sequence accessions with predictions for each segment can be found at:</a:t>
            </a:r>
          </a:p>
          <a:p>
            <a:r>
              <a:rPr lang="en-US" dirty="0"/>
              <a:t>/</a:t>
            </a:r>
            <a:r>
              <a:rPr lang="en-US" dirty="0" err="1"/>
              <a:t>panfs</a:t>
            </a:r>
            <a:r>
              <a:rPr lang="en-US" dirty="0"/>
              <a:t>/pan1.be-md.ncbi.nlm.nih.gov/</a:t>
            </a:r>
            <a:r>
              <a:rPr lang="en-US" dirty="0" err="1"/>
              <a:t>dnaorg</a:t>
            </a:r>
            <a:r>
              <a:rPr lang="en-US" dirty="0"/>
              <a:t>/2015.09/</a:t>
            </a:r>
            <a:r>
              <a:rPr lang="en-US" dirty="0" err="1"/>
              <a:t>vector_screening</a:t>
            </a:r>
            <a:r>
              <a:rPr lang="en-US" dirty="0"/>
              <a:t>/test7b/summary_genome_exclusions_20160801.txt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72400" y="1238749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28234" y="977462"/>
            <a:ext cx="1418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826 </a:t>
            </a:r>
            <a:r>
              <a:rPr lang="en-US" dirty="0" err="1"/>
              <a:t>seqs</a:t>
            </a:r>
            <a:r>
              <a:rPr lang="en-US" dirty="0"/>
              <a:t> not requiring further actions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61880" y="3405352"/>
            <a:ext cx="2735317" cy="178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07572" y="3689131"/>
            <a:ext cx="2207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12672 </a:t>
            </a:r>
            <a:r>
              <a:rPr lang="en-US" dirty="0" err="1"/>
              <a:t>seqs</a:t>
            </a:r>
            <a:r>
              <a:rPr lang="en-US" dirty="0"/>
              <a:t> for additional analysis, not limited to prediction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40215" y="3078797"/>
            <a:ext cx="8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7800" y="220716"/>
            <a:ext cx="810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Snapshot, Anti-microbial resistance factors  test,  part 3 of 6</a:t>
            </a:r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 flipH="1">
            <a:off x="6266792" y="2999232"/>
            <a:ext cx="1" cy="406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287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920" y="486872"/>
            <a:ext cx="932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time (?) pre-computation to set up for “in genome” tests of every </a:t>
            </a:r>
            <a:r>
              <a:rPr lang="en-US" sz="2400" dirty="0" err="1"/>
              <a:t>vecscreen</a:t>
            </a:r>
            <a:r>
              <a:rPr lang="en-US" sz="2400" dirty="0"/>
              <a:t> match; big run snapshot, preparing for  part 6 of 6</a:t>
            </a:r>
          </a:p>
        </p:txBody>
      </p:sp>
      <p:sp>
        <p:nvSpPr>
          <p:cNvPr id="3" name="Oval 2"/>
          <p:cNvSpPr/>
          <p:nvPr/>
        </p:nvSpPr>
        <p:spPr>
          <a:xfrm>
            <a:off x="1137920" y="1584960"/>
            <a:ext cx="2804160" cy="1645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86559" y="1645920"/>
            <a:ext cx="2032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Identified 13 genera</a:t>
            </a:r>
            <a:r>
              <a:rPr lang="en-US" baseline="30000" dirty="0"/>
              <a:t>#</a:t>
            </a:r>
            <a:r>
              <a:rPr lang="en-US" dirty="0"/>
              <a:t> suspected/known to be sources for </a:t>
            </a:r>
            <a:r>
              <a:rPr lang="en-US" dirty="0" err="1"/>
              <a:t>UniVec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37760" y="1554480"/>
            <a:ext cx="2560320" cy="1645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2080" y="1828800"/>
            <a:ext cx="235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Retrieved</a:t>
            </a:r>
            <a:r>
              <a:rPr lang="en-US" dirty="0"/>
              <a:t>* genomes from BLAST Reference Genomes</a:t>
            </a:r>
          </a:p>
        </p:txBody>
      </p:sp>
      <p:cxnSp>
        <p:nvCxnSpPr>
          <p:cNvPr id="8" name="Straight Arrow Connector 7"/>
          <p:cNvCxnSpPr>
            <a:stCxn id="3" idx="6"/>
            <a:endCxn id="5" idx="2"/>
          </p:cNvCxnSpPr>
          <p:nvPr/>
        </p:nvCxnSpPr>
        <p:spPr>
          <a:xfrm flipV="1">
            <a:off x="3942080" y="2377440"/>
            <a:ext cx="995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18880" y="1645920"/>
            <a:ext cx="24384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01760" y="1828800"/>
            <a:ext cx="225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gapless 100% identity alignments between genomes and </a:t>
            </a:r>
            <a:r>
              <a:rPr lang="en-US" dirty="0" err="1"/>
              <a:t>UniVec</a:t>
            </a:r>
            <a:r>
              <a:rPr lang="en-US" dirty="0"/>
              <a:t> segments</a:t>
            </a:r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>
          <a:xfrm>
            <a:off x="7569200" y="2290465"/>
            <a:ext cx="1249680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18880" y="3942080"/>
            <a:ext cx="2438400" cy="1747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001760" y="4267200"/>
            <a:ext cx="225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</a:t>
            </a:r>
            <a:r>
              <a:rPr lang="en-US" dirty="0" err="1"/>
              <a:t>UniVec</a:t>
            </a:r>
            <a:r>
              <a:rPr lang="en-US" dirty="0"/>
              <a:t> segments that are not genus-specific^</a:t>
            </a:r>
          </a:p>
        </p:txBody>
      </p:sp>
      <p:cxnSp>
        <p:nvCxnSpPr>
          <p:cNvPr id="17" name="Straight Arrow Connector 16"/>
          <p:cNvCxnSpPr>
            <a:stCxn id="10" idx="2"/>
            <a:endCxn id="14" idx="0"/>
          </p:cNvCxnSpPr>
          <p:nvPr/>
        </p:nvCxnSpPr>
        <p:spPr>
          <a:xfrm>
            <a:off x="10038080" y="3123248"/>
            <a:ext cx="0" cy="81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3120" y="5702270"/>
            <a:ext cx="798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*Some specific genomes from the same genus were added to correct results.</a:t>
            </a:r>
          </a:p>
          <a:p>
            <a:r>
              <a:rPr lang="en-US" dirty="0"/>
              <a:t>^Genus-</a:t>
            </a:r>
            <a:r>
              <a:rPr lang="en-US" dirty="0" err="1"/>
              <a:t>specifc</a:t>
            </a:r>
            <a:r>
              <a:rPr lang="en-US" dirty="0"/>
              <a:t> depends on which genera are included.</a:t>
            </a:r>
          </a:p>
          <a:p>
            <a:r>
              <a:rPr lang="en-US" dirty="0"/>
              <a:t># Only 6 of the genera were used in the large-scale analysis; 7 genera added later.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6960" y="3657600"/>
            <a:ext cx="532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excluded intervals:</a:t>
            </a:r>
          </a:p>
          <a:p>
            <a:r>
              <a:rPr lang="en-US" dirty="0"/>
              <a:t>4930 uv|U03441.1:2303-2465   52   85   </a:t>
            </a:r>
          </a:p>
          <a:p>
            <a:r>
              <a:rPr lang="en-US" dirty="0"/>
              <a:t>561 uv|U12640.1:3763-3875   65      113</a:t>
            </a:r>
          </a:p>
          <a:p>
            <a:r>
              <a:rPr lang="en-US" dirty="0"/>
              <a:t>286  uv|Z50120.1:1-230       18      48</a:t>
            </a:r>
          </a:p>
          <a:p>
            <a:pPr marL="342900" indent="-342900">
              <a:buAutoNum type="arabicPlain" startAt="561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6960" y="5218544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4930: Saccharomyces; 561: Escherichia; 286: Pseudomonas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ECEC-671C-49F1-A8FC-8582B7EF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Aspects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8D0DE-BF84-4B36-8763-27DB30B7E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Inherently multidisciplinary (at least Stat, CS, Subject area (for this audience, biology))</a:t>
            </a:r>
          </a:p>
          <a:p>
            <a:r>
              <a:rPr lang="en-US" dirty="0"/>
              <a:t>Data exploration and hypothesis generation</a:t>
            </a:r>
          </a:p>
          <a:p>
            <a:r>
              <a:rPr lang="en-US" dirty="0"/>
              <a:t>Data modeling, machine learning, algorithms</a:t>
            </a:r>
          </a:p>
          <a:p>
            <a:r>
              <a:rPr lang="en-US" dirty="0"/>
              <a:t>Making testable predictions</a:t>
            </a:r>
          </a:p>
          <a:p>
            <a:r>
              <a:rPr lang="en-US" dirty="0"/>
              <a:t>Data visualization, explanation of findings to subject experts</a:t>
            </a:r>
          </a:p>
          <a:p>
            <a:r>
              <a:rPr lang="en-US" dirty="0"/>
              <a:t>Software development (R, python) and database management</a:t>
            </a:r>
          </a:p>
          <a:p>
            <a:r>
              <a:rPr lang="en-US" dirty="0"/>
              <a:t>Data quality control (avoid garbage in, garbage out)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CD2A4-D466-476D-91C3-76A79F05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63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We are implementing methods (work in progress) to predict true positives (vector) vs. false positives (not vector) using: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blastn</a:t>
            </a:r>
            <a:r>
              <a:rPr lang="en-US" dirty="0"/>
              <a:t> matches to the sequence and their coverage of the putative vector region</a:t>
            </a:r>
          </a:p>
          <a:p>
            <a:r>
              <a:rPr lang="en-US" dirty="0" err="1"/>
              <a:t>deflines</a:t>
            </a:r>
            <a:r>
              <a:rPr lang="en-US" dirty="0"/>
              <a:t> of  </a:t>
            </a:r>
            <a:r>
              <a:rPr lang="en-US" dirty="0" err="1"/>
              <a:t>blastn</a:t>
            </a:r>
            <a:r>
              <a:rPr lang="en-US" dirty="0"/>
              <a:t> matches to putative contaminated sequence (e.g., does the sequence match vectors)</a:t>
            </a:r>
          </a:p>
          <a:p>
            <a:r>
              <a:rPr lang="en-US" dirty="0"/>
              <a:t>taxonomy (e.g., matches in many genera suggests true positive)</a:t>
            </a:r>
          </a:p>
          <a:p>
            <a:r>
              <a:rPr lang="en-US" dirty="0"/>
              <a:t>percentage identity of matches</a:t>
            </a:r>
          </a:p>
          <a:p>
            <a:r>
              <a:rPr lang="en-US" dirty="0"/>
              <a:t>whether the possibly contaminated sequence is part of a batch submission of similar sequences that are </a:t>
            </a:r>
            <a:r>
              <a:rPr lang="en-US" dirty="0" err="1"/>
              <a:t>blastn</a:t>
            </a:r>
            <a:r>
              <a:rPr lang="en-US" dirty="0"/>
              <a:t> matches for each other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3DCBB-3D73-4398-A9E2-26CEBD4C19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F7A1-7E22-4882-8980-2CF08F20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Controversial About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EC7CF-670E-4834-B3CE-82E4F6F5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FA7CD-3604-4450-9289-259BFF5A5721}"/>
              </a:ext>
            </a:extLst>
          </p:cNvPr>
          <p:cNvSpPr txBox="1"/>
          <p:nvPr/>
        </p:nvSpPr>
        <p:spPr>
          <a:xfrm>
            <a:off x="940526" y="1341120"/>
            <a:ext cx="10328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Academic turf wars between departments of Statistics, Biostatistics, Computer Science are in different Schools – leading to very different salary scales (see Table below)</a:t>
            </a:r>
          </a:p>
          <a:p>
            <a:r>
              <a:rPr lang="en-US" dirty="0"/>
              <a:t>Unlike Bell Labs in the 1980’s where Computer Science, Mathematics, Statistics groups sat near each other and collaborated daily.</a:t>
            </a:r>
          </a:p>
          <a:p>
            <a:r>
              <a:rPr lang="en-US" dirty="0" err="1"/>
              <a:t>Donoho’s</a:t>
            </a:r>
            <a:r>
              <a:rPr lang="en-US" dirty="0"/>
              <a:t> “snarky definition of a data scientist”: Data Scientist (n.): Person who is better at statistics than any software engineer and better at software engineering than any statistician.</a:t>
            </a:r>
          </a:p>
          <a:p>
            <a:endParaRPr lang="en-US" dirty="0"/>
          </a:p>
          <a:p>
            <a:r>
              <a:rPr lang="en-US" dirty="0"/>
              <a:t>2) Tension between open, reproducible science and human subjects protections – real danger at NIH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1D46FC-6DD6-4BDB-8EBC-CC9C09B8E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508149"/>
              </p:ext>
            </p:extLst>
          </p:nvPr>
        </p:nvGraphicFramePr>
        <p:xfrm>
          <a:off x="2194560" y="3767679"/>
          <a:ext cx="811348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971">
                  <a:extLst>
                    <a:ext uri="{9D8B030D-6E8A-4147-A177-3AD203B41FA5}">
                      <a16:colId xmlns:a16="http://schemas.microsoft.com/office/drawing/2014/main" val="3908991773"/>
                    </a:ext>
                  </a:extLst>
                </a:gridCol>
                <a:gridCol w="2046515">
                  <a:extLst>
                    <a:ext uri="{9D8B030D-6E8A-4147-A177-3AD203B41FA5}">
                      <a16:colId xmlns:a16="http://schemas.microsoft.com/office/drawing/2014/main" val="692554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79394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5346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8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Assistant 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Associate 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Stat. (AMS)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$90,600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$106,400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$142,300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1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Stat. (ASA)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$92,004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$102,142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$148,368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6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Biostat</a:t>
                      </a:r>
                      <a:r>
                        <a:rPr lang="en-US" dirty="0"/>
                        <a:t>. (AMS)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$108,800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$138,600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$204,400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33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Biostat</a:t>
                      </a:r>
                      <a:r>
                        <a:rPr lang="en-US" dirty="0"/>
                        <a:t>. (ASA)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$143,091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$198,435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9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Comp. Sci. (CRA, 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$112,525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$128,015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$184,034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6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94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9BC10-983B-4AB0-96A6-66948127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5C043-1541-45F5-9DBE-16C60EEE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88" y="1437206"/>
            <a:ext cx="5600000" cy="2485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58F5-032F-4F1C-AC6D-A3FD7413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180114"/>
            <a:ext cx="6705470" cy="2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2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271" y="45491"/>
            <a:ext cx="12192000" cy="698500"/>
          </a:xfr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733" b="1" dirty="0"/>
              <a:t>Checkpoint blockade therapy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93383" y="743991"/>
            <a:ext cx="9399109" cy="5387384"/>
          </a:xfrm>
          <a:prstGeom prst="rect">
            <a:avLst/>
          </a:prstGeom>
          <a:effectLst>
            <a:outerShdw blurRad="50800" dist="50800" dir="2700000" sx="70000" sy="70000" algn="tl" rotWithShape="0">
              <a:srgbClr val="000000">
                <a:alpha val="7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Only a subset of patients respond to immune checkpoint blockade (ICB) 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Adverse effects may occur through immunologic activation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Predicting patients that are most likely to benefit from treatment is of crucial value.</a:t>
            </a:r>
          </a:p>
          <a:p>
            <a:pPr marL="609585" indent="-609585" defTabSz="1219170">
              <a:buFontTx/>
              <a:buChar char="•"/>
            </a:pPr>
            <a:r>
              <a:rPr lang="en-US" sz="2667" spc="-133" dirty="0">
                <a:solidFill>
                  <a:srgbClr val="766F54"/>
                </a:solidFill>
                <a:latin typeface="Century Gothic"/>
              </a:rPr>
              <a:t>Such accurate predictors are still lacking, likely due to the complexity of the immune response and lack of sufficient data</a:t>
            </a:r>
          </a:p>
          <a:p>
            <a:pPr marL="609585" indent="-609585" defTabSz="1219170">
              <a:buFontTx/>
              <a:buChar char="•"/>
            </a:pPr>
            <a:r>
              <a:rPr lang="en-US" sz="2667" b="1" spc="-133" dirty="0">
                <a:solidFill>
                  <a:srgbClr val="766F54"/>
                </a:solidFill>
                <a:latin typeface="Century Gothic"/>
              </a:rPr>
              <a:t>Approach: build immune state predictors using other, non-ICB response clinical data (“transfer learning”).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0625F-B055-45FF-B6A3-B9C093587970}"/>
              </a:ext>
            </a:extLst>
          </p:cNvPr>
          <p:cNvSpPr txBox="1"/>
          <p:nvPr/>
        </p:nvSpPr>
        <p:spPr>
          <a:xfrm>
            <a:off x="10040983" y="6548846"/>
            <a:ext cx="215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Auslander</a:t>
            </a:r>
          </a:p>
        </p:txBody>
      </p:sp>
    </p:spTree>
    <p:extLst>
      <p:ext uri="{BB962C8B-B14F-4D97-AF65-F5344CB8AC3E}">
        <p14:creationId xmlns:p14="http://schemas.microsoft.com/office/powerpoint/2010/main" val="7542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4533</Words>
  <Application>Microsoft Office PowerPoint</Application>
  <PresentationFormat>Widescreen</PresentationFormat>
  <Paragraphs>492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60</vt:i4>
      </vt:variant>
    </vt:vector>
  </HeadingPairs>
  <TitlesOfParts>
    <vt:vector size="81" baseType="lpstr">
      <vt:lpstr>ＭＳ Ｐゴシック</vt:lpstr>
      <vt:lpstr>Arial</vt:lpstr>
      <vt:lpstr>Calibri</vt:lpstr>
      <vt:lpstr>Calibri Light</vt:lpstr>
      <vt:lpstr>Century Gothic</vt:lpstr>
      <vt:lpstr>Georgia</vt:lpstr>
      <vt:lpstr>Gisha</vt:lpstr>
      <vt:lpstr>Lucida Sans</vt:lpstr>
      <vt:lpstr>Times New Roman</vt:lpstr>
      <vt:lpstr>Wingdings</vt:lpstr>
      <vt:lpstr>Wingdings 2</vt:lpstr>
      <vt:lpstr>Wingdings 3</vt:lpstr>
      <vt:lpstr>Office Theme</vt:lpstr>
      <vt:lpstr>1_Office Theme</vt:lpstr>
      <vt:lpstr>2_Office Theme</vt:lpstr>
      <vt:lpstr>3_Office Theme</vt:lpstr>
      <vt:lpstr>Civic</vt:lpstr>
      <vt:lpstr>Wisp</vt:lpstr>
      <vt:lpstr>4_Office Theme</vt:lpstr>
      <vt:lpstr>5_Office Theme</vt:lpstr>
      <vt:lpstr>6_Office Theme</vt:lpstr>
      <vt:lpstr>What Does NCI’s  Cancer Data Science Laboratory Do?</vt:lpstr>
      <vt:lpstr>Collaborators for Two NCBI Projects:</vt:lpstr>
      <vt:lpstr>Acknowledgments</vt:lpstr>
      <vt:lpstr>Basic Problems in Cancer Amenable to Data Science</vt:lpstr>
      <vt:lpstr>Excerpts from NCI’s ad for CDSL chief</vt:lpstr>
      <vt:lpstr>Key Aspects of Data Science</vt:lpstr>
      <vt:lpstr>What is Controversial About Data Science?</vt:lpstr>
      <vt:lpstr>PowerPoint Presentation</vt:lpstr>
      <vt:lpstr>Checkpoint blockade therapy</vt:lpstr>
      <vt:lpstr>Metastatic melanoma spontaneous regression</vt:lpstr>
      <vt:lpstr>Neuroblastoma (NB) spontaneous regression</vt:lpstr>
      <vt:lpstr>IMmuno-PREdictive Score (IMPRES) </vt:lpstr>
      <vt:lpstr>IMmuno-PREdictive Score (IMPRES) </vt:lpstr>
      <vt:lpstr>IMPRES captures immune activity associated with prognosis of melanoma patients </vt:lpstr>
      <vt:lpstr>Applying IMPRES to predict ICB response of patients with advanced melanoma</vt:lpstr>
      <vt:lpstr>Applying IMPRES to predict ICB response of patients with advanced melanoma</vt:lpstr>
      <vt:lpstr>Comparing IMPRES to other predictors</vt:lpstr>
      <vt:lpstr>Comparing IMPRES to other predictors</vt:lpstr>
      <vt:lpstr>Comparing IMPRES to other predictors</vt:lpstr>
      <vt:lpstr>Take-home messages from IMPRES</vt:lpstr>
      <vt:lpstr>PowerPoint Presentation</vt:lpstr>
      <vt:lpstr>Our approach to identifying new cancer treatment strategies is based on harnessing two types of genetic interactions:</vt:lpstr>
      <vt:lpstr>PowerPoint Presentation</vt:lpstr>
      <vt:lpstr>Our network-based approach</vt:lpstr>
      <vt:lpstr>PowerPoint Presentation</vt:lpstr>
      <vt:lpstr>Somatic mutations in oncogene GNAQ/GNA11, which encodes the protein called Gq (or Gαq), activate YAP in uveal melanoma (UM) </vt:lpstr>
      <vt:lpstr>ISLE identifies synthetic lethal partners of Gq in UM</vt:lpstr>
      <vt:lpstr>ISLE  identifies PTK2 (encodes FAK) inhibitor as top hit</vt:lpstr>
      <vt:lpstr>Gq activates YAP via FAK</vt:lpstr>
      <vt:lpstr>Mouse model supports FAK as therapeutic target</vt:lpstr>
      <vt:lpstr>Drug repurposing of FAK inhibitor to UM</vt:lpstr>
      <vt:lpstr>Before moving to CDSL, I was doing some cancer projects and some quality control projects</vt:lpstr>
      <vt:lpstr>PowerPoint Presentation</vt:lpstr>
      <vt:lpstr>Take-home messages</vt:lpstr>
      <vt:lpstr>How did this high-risk project start?</vt:lpstr>
      <vt:lpstr>Sources of Contamination</vt:lpstr>
      <vt:lpstr>What Are Cloning Vectors and Contamination?</vt:lpstr>
      <vt:lpstr>What are UniVec and vecscreen?</vt:lpstr>
      <vt:lpstr>PowerPoint Presentation</vt:lpstr>
      <vt:lpstr>Examples of Competitors to VecScreen for NGS Data</vt:lpstr>
      <vt:lpstr>What Problem(s) Are We Trying to Solve?</vt:lpstr>
      <vt:lpstr>If we find a contaminated sequence in the GenBank part of nr, Rich McVeigh can correct it. “Correct the sequence” could mean any of:</vt:lpstr>
      <vt:lpstr>A sequence and a vector can overlap if they originate from the same genome (genus level)</vt:lpstr>
      <vt:lpstr>“Out of genome” test with positive evidence </vt:lpstr>
      <vt:lpstr>“Out of genome” test with negative evidence</vt:lpstr>
      <vt:lpstr>What Problem Did We Need to Solve to Apply the    “in genome” and “out of genome” tests?</vt:lpstr>
      <vt:lpstr>Current Classifications of VecScreen Matches</vt:lpstr>
      <vt:lpstr>PowerPoint Presentation</vt:lpstr>
      <vt:lpstr>Possible benefits of retrospective decontamination of nr</vt:lpstr>
      <vt:lpstr>A Connection to Cancer:Retroviruses Complicate “In Genome” Inferences</vt:lpstr>
      <vt:lpstr>Aspects of the Retrovirus Problem In VecScreen_plus_taxonomy</vt:lpstr>
      <vt:lpstr>Integration Sites of Retroviruses to the Human Genome Are Not Random and Can Lead to Cancer</vt:lpstr>
      <vt:lpstr>PowerPoint Presentation</vt:lpstr>
      <vt:lpstr>Medium-Term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implementing methods (work in progress) to predict true positives (vector) vs. false positives (not vector) using:</vt:lpstr>
    </vt:vector>
  </TitlesOfParts>
  <Company>NCBI-NLM-NIH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Schaffer, Alejandro (NIH/NLM/NCBI) [E]</dc:creator>
  <cp:lastModifiedBy>Schaffer, Alejandro (NIH/NLM/NCBI) [E]</cp:lastModifiedBy>
  <cp:revision>146</cp:revision>
  <dcterms:created xsi:type="dcterms:W3CDTF">2016-07-30T15:38:28Z</dcterms:created>
  <dcterms:modified xsi:type="dcterms:W3CDTF">2019-01-22T04:22:58Z</dcterms:modified>
</cp:coreProperties>
</file>